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58" r:id="rId2"/>
    <p:sldMasterId id="2147483663" r:id="rId3"/>
  </p:sldMasterIdLst>
  <p:notesMasterIdLst>
    <p:notesMasterId r:id="rId48"/>
  </p:notesMasterIdLst>
  <p:handoutMasterIdLst>
    <p:handoutMasterId r:id="rId49"/>
  </p:handoutMasterIdLst>
  <p:sldIdLst>
    <p:sldId id="258" r:id="rId4"/>
    <p:sldId id="259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270" r:id="rId20"/>
    <p:sldId id="271" r:id="rId21"/>
    <p:sldId id="278" r:id="rId22"/>
    <p:sldId id="272" r:id="rId23"/>
    <p:sldId id="283" r:id="rId24"/>
    <p:sldId id="280" r:id="rId25"/>
    <p:sldId id="284" r:id="rId26"/>
    <p:sldId id="285" r:id="rId27"/>
    <p:sldId id="286" r:id="rId28"/>
    <p:sldId id="289" r:id="rId29"/>
    <p:sldId id="287" r:id="rId30"/>
    <p:sldId id="290" r:id="rId31"/>
    <p:sldId id="260" r:id="rId32"/>
    <p:sldId id="319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</p:sldIdLst>
  <p:sldSz cx="9144000" cy="5715000" type="screen16x1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9" autoAdjust="0"/>
    <p:restoredTop sz="99545" autoAdjust="0"/>
  </p:normalViewPr>
  <p:slideViewPr>
    <p:cSldViewPr>
      <p:cViewPr>
        <p:scale>
          <a:sx n="80" d="100"/>
          <a:sy n="80" d="100"/>
        </p:scale>
        <p:origin x="-306" y="-23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40"/>
    </p:cViewPr>
  </p:sorterViewPr>
  <p:notesViewPr>
    <p:cSldViewPr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E4AE12-4CE4-417D-A8E2-5340BA5FC08B}" type="doc">
      <dgm:prSet loTypeId="urn:microsoft.com/office/officeart/2005/8/layout/arrow3" loCatId="relationship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ca-ES"/>
        </a:p>
      </dgm:t>
    </dgm:pt>
    <dgm:pt modelId="{871F0478-1EE5-4479-8DDE-280CDD90E157}">
      <dgm:prSet phldrT="[Texto]"/>
      <dgm:spPr/>
      <dgm:t>
        <a:bodyPr/>
        <a:lstStyle/>
        <a:p>
          <a:pPr algn="l"/>
          <a:r>
            <a:rPr lang="ca-ES" dirty="0" smtClean="0"/>
            <a:t>- Evitar pèrdua de sòl ús </a:t>
          </a:r>
          <a:r>
            <a:rPr lang="ca-ES" dirty="0" err="1" smtClean="0"/>
            <a:t>agroramader</a:t>
          </a:r>
          <a:r>
            <a:rPr lang="ca-ES" dirty="0" smtClean="0"/>
            <a:t>.</a:t>
          </a:r>
        </a:p>
        <a:p>
          <a:pPr algn="l"/>
          <a:r>
            <a:rPr lang="ca-ES" dirty="0" smtClean="0"/>
            <a:t>- Minimitzar pèrdues </a:t>
          </a:r>
          <a:r>
            <a:rPr lang="ca-ES" dirty="0" err="1" smtClean="0"/>
            <a:t>agro-forestals</a:t>
          </a:r>
          <a:r>
            <a:rPr lang="ca-ES" dirty="0" smtClean="0"/>
            <a:t> per sequera i increment de temperatura.</a:t>
          </a:r>
        </a:p>
        <a:p>
          <a:pPr algn="l"/>
          <a:r>
            <a:rPr lang="ca-ES" dirty="0" smtClean="0"/>
            <a:t>- Posar en valor el nou paisatge que esdevingui.</a:t>
          </a:r>
        </a:p>
        <a:p>
          <a:pPr algn="l"/>
          <a:r>
            <a:rPr lang="ca-ES" dirty="0" smtClean="0"/>
            <a:t>- Gestionar l’aigua per manca de disponibilitat.</a:t>
          </a:r>
          <a:endParaRPr lang="ca-ES" dirty="0"/>
        </a:p>
      </dgm:t>
    </dgm:pt>
    <dgm:pt modelId="{71B21106-D1C7-4EE4-B110-F174F0C643EB}" type="parTrans" cxnId="{DD8BDA51-AC9D-4C67-A8DD-28C8943662BC}">
      <dgm:prSet/>
      <dgm:spPr/>
      <dgm:t>
        <a:bodyPr/>
        <a:lstStyle/>
        <a:p>
          <a:endParaRPr lang="ca-ES"/>
        </a:p>
      </dgm:t>
    </dgm:pt>
    <dgm:pt modelId="{A37753C1-D82F-49D9-A89C-265C0C4E640A}" type="sibTrans" cxnId="{DD8BDA51-AC9D-4C67-A8DD-28C8943662BC}">
      <dgm:prSet/>
      <dgm:spPr/>
      <dgm:t>
        <a:bodyPr/>
        <a:lstStyle/>
        <a:p>
          <a:endParaRPr lang="ca-ES"/>
        </a:p>
      </dgm:t>
    </dgm:pt>
    <dgm:pt modelId="{9ADDED8D-D1A7-4B46-A4C6-71971DD15226}">
      <dgm:prSet phldrT="[Texto]"/>
      <dgm:spPr/>
      <dgm:t>
        <a:bodyPr/>
        <a:lstStyle/>
        <a:p>
          <a:pPr algn="l"/>
          <a:r>
            <a:rPr lang="ca-ES" dirty="0" smtClean="0"/>
            <a:t>- Silvicultura (gestió integrada).</a:t>
          </a:r>
        </a:p>
        <a:p>
          <a:pPr algn="l"/>
          <a:r>
            <a:rPr lang="ca-ES" dirty="0" smtClean="0"/>
            <a:t>- Potencialitat dels productes secundaris del bosc.</a:t>
          </a:r>
        </a:p>
        <a:p>
          <a:pPr algn="l"/>
          <a:r>
            <a:rPr lang="ca-ES" dirty="0" smtClean="0"/>
            <a:t>- Conreus minoritaris.</a:t>
          </a:r>
        </a:p>
        <a:p>
          <a:pPr algn="l"/>
          <a:r>
            <a:rPr lang="ca-ES" dirty="0" smtClean="0"/>
            <a:t>- Ramaderia extensiva.</a:t>
          </a:r>
        </a:p>
        <a:p>
          <a:pPr algn="l"/>
          <a:r>
            <a:rPr lang="ca-ES" dirty="0" smtClean="0"/>
            <a:t>- Potencialitat dels productes ecològics / artesanals.</a:t>
          </a:r>
        </a:p>
        <a:p>
          <a:pPr algn="l"/>
          <a:r>
            <a:rPr lang="ca-ES" dirty="0" smtClean="0"/>
            <a:t>- Planificació hidrològica.</a:t>
          </a:r>
        </a:p>
        <a:p>
          <a:pPr algn="l"/>
          <a:r>
            <a:rPr lang="ca-ES" dirty="0" smtClean="0"/>
            <a:t>- Turisme de natura.</a:t>
          </a:r>
        </a:p>
      </dgm:t>
    </dgm:pt>
    <dgm:pt modelId="{77A57714-801C-4346-9290-3F11AB8C4132}" type="parTrans" cxnId="{F8DDF4BC-E12C-4AAB-ADC7-604769965115}">
      <dgm:prSet/>
      <dgm:spPr/>
      <dgm:t>
        <a:bodyPr/>
        <a:lstStyle/>
        <a:p>
          <a:endParaRPr lang="ca-ES"/>
        </a:p>
      </dgm:t>
    </dgm:pt>
    <dgm:pt modelId="{132991FE-8DD7-4B36-962E-17B1BD37224C}" type="sibTrans" cxnId="{F8DDF4BC-E12C-4AAB-ADC7-604769965115}">
      <dgm:prSet/>
      <dgm:spPr/>
      <dgm:t>
        <a:bodyPr/>
        <a:lstStyle/>
        <a:p>
          <a:endParaRPr lang="ca-ES"/>
        </a:p>
      </dgm:t>
    </dgm:pt>
    <dgm:pt modelId="{5C2592CC-A2CB-4F49-ADD9-0F99AAC7E471}" type="pres">
      <dgm:prSet presAssocID="{D7E4AE12-4CE4-417D-A8E2-5340BA5FC08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42F6B90-7B41-4AF8-8BAC-F0FD613128CF}" type="pres">
      <dgm:prSet presAssocID="{D7E4AE12-4CE4-417D-A8E2-5340BA5FC08B}" presName="divider" presStyleLbl="fgShp" presStyleIdx="0" presStyleCnt="1"/>
      <dgm:spPr/>
    </dgm:pt>
    <dgm:pt modelId="{2F5D87BF-EE25-4B3A-AD8C-8C4DFB1CB9CE}" type="pres">
      <dgm:prSet presAssocID="{871F0478-1EE5-4479-8DDE-280CDD90E157}" presName="downArrow" presStyleLbl="node1" presStyleIdx="0" presStyleCnt="2"/>
      <dgm:spPr/>
    </dgm:pt>
    <dgm:pt modelId="{2B3A9D74-248F-4E85-A8ED-87DB3821B2CC}" type="pres">
      <dgm:prSet presAssocID="{871F0478-1EE5-4479-8DDE-280CDD90E157}" presName="downArrowText" presStyleLbl="revTx" presStyleIdx="0" presStyleCnt="2" custScaleX="152248" custScaleY="10461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12F4338C-43EE-4CF0-8049-91AAC22031CC}" type="pres">
      <dgm:prSet presAssocID="{9ADDED8D-D1A7-4B46-A4C6-71971DD15226}" presName="upArrow" presStyleLbl="node1" presStyleIdx="1" presStyleCnt="2" custLinFactNeighborX="677" custLinFactNeighborY="684"/>
      <dgm:spPr/>
    </dgm:pt>
    <dgm:pt modelId="{57269F45-A65D-44FF-9EF4-584088EF57D9}" type="pres">
      <dgm:prSet presAssocID="{9ADDED8D-D1A7-4B46-A4C6-71971DD15226}" presName="upArrowText" presStyleLbl="revTx" presStyleIdx="1" presStyleCnt="2" custScaleX="148047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B5FBB84A-A7ED-4C39-AAD2-0801BFEC3F10}" type="presOf" srcId="{9ADDED8D-D1A7-4B46-A4C6-71971DD15226}" destId="{57269F45-A65D-44FF-9EF4-584088EF57D9}" srcOrd="0" destOrd="0" presId="urn:microsoft.com/office/officeart/2005/8/layout/arrow3"/>
    <dgm:cxn modelId="{DD8BDA51-AC9D-4C67-A8DD-28C8943662BC}" srcId="{D7E4AE12-4CE4-417D-A8E2-5340BA5FC08B}" destId="{871F0478-1EE5-4479-8DDE-280CDD90E157}" srcOrd="0" destOrd="0" parTransId="{71B21106-D1C7-4EE4-B110-F174F0C643EB}" sibTransId="{A37753C1-D82F-49D9-A89C-265C0C4E640A}"/>
    <dgm:cxn modelId="{93493D13-A3BC-47B2-AD87-E000EC045FF7}" type="presOf" srcId="{D7E4AE12-4CE4-417D-A8E2-5340BA5FC08B}" destId="{5C2592CC-A2CB-4F49-ADD9-0F99AAC7E471}" srcOrd="0" destOrd="0" presId="urn:microsoft.com/office/officeart/2005/8/layout/arrow3"/>
    <dgm:cxn modelId="{3FAA365C-8272-4460-820E-636309E3CDDB}" type="presOf" srcId="{871F0478-1EE5-4479-8DDE-280CDD90E157}" destId="{2B3A9D74-248F-4E85-A8ED-87DB3821B2CC}" srcOrd="0" destOrd="0" presId="urn:microsoft.com/office/officeart/2005/8/layout/arrow3"/>
    <dgm:cxn modelId="{F8DDF4BC-E12C-4AAB-ADC7-604769965115}" srcId="{D7E4AE12-4CE4-417D-A8E2-5340BA5FC08B}" destId="{9ADDED8D-D1A7-4B46-A4C6-71971DD15226}" srcOrd="1" destOrd="0" parTransId="{77A57714-801C-4346-9290-3F11AB8C4132}" sibTransId="{132991FE-8DD7-4B36-962E-17B1BD37224C}"/>
    <dgm:cxn modelId="{0E13B527-512B-40DD-8D6F-EAABBF3B32DF}" type="presParOf" srcId="{5C2592CC-A2CB-4F49-ADD9-0F99AAC7E471}" destId="{542F6B90-7B41-4AF8-8BAC-F0FD613128CF}" srcOrd="0" destOrd="0" presId="urn:microsoft.com/office/officeart/2005/8/layout/arrow3"/>
    <dgm:cxn modelId="{3FDC4265-37E1-4540-9F35-E21CFF27325F}" type="presParOf" srcId="{5C2592CC-A2CB-4F49-ADD9-0F99AAC7E471}" destId="{2F5D87BF-EE25-4B3A-AD8C-8C4DFB1CB9CE}" srcOrd="1" destOrd="0" presId="urn:microsoft.com/office/officeart/2005/8/layout/arrow3"/>
    <dgm:cxn modelId="{9AEE49CE-3090-428F-B034-3F7DEB56F801}" type="presParOf" srcId="{5C2592CC-A2CB-4F49-ADD9-0F99AAC7E471}" destId="{2B3A9D74-248F-4E85-A8ED-87DB3821B2CC}" srcOrd="2" destOrd="0" presId="urn:microsoft.com/office/officeart/2005/8/layout/arrow3"/>
    <dgm:cxn modelId="{E222083D-9AF7-4B96-8D38-BB330CD6D304}" type="presParOf" srcId="{5C2592CC-A2CB-4F49-ADD9-0F99AAC7E471}" destId="{12F4338C-43EE-4CF0-8049-91AAC22031CC}" srcOrd="3" destOrd="0" presId="urn:microsoft.com/office/officeart/2005/8/layout/arrow3"/>
    <dgm:cxn modelId="{3AC3C0A7-1AB4-4941-91DD-DCE04D476B08}" type="presParOf" srcId="{5C2592CC-A2CB-4F49-ADD9-0F99AAC7E471}" destId="{57269F45-A65D-44FF-9EF4-584088EF57D9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EF16FA-7377-4F4B-A13A-8ED05A79950F}" type="doc">
      <dgm:prSet loTypeId="urn:microsoft.com/office/officeart/2005/8/layout/cycle6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ca-ES"/>
        </a:p>
      </dgm:t>
    </dgm:pt>
    <dgm:pt modelId="{9A835F4F-8393-4EBD-92F9-705E797109FD}">
      <dgm:prSet phldrT="[Texto]"/>
      <dgm:spPr/>
      <dgm:t>
        <a:bodyPr/>
        <a:lstStyle/>
        <a:p>
          <a:r>
            <a:rPr lang="ca-ES" dirty="0" smtClean="0"/>
            <a:t>Diversificació i gestió integrada per a la viabilitat de les explotacions forestals i </a:t>
          </a:r>
          <a:r>
            <a:rPr lang="ca-ES" dirty="0" err="1" smtClean="0"/>
            <a:t>agro-ramaderes</a:t>
          </a:r>
          <a:endParaRPr lang="ca-ES" dirty="0"/>
        </a:p>
      </dgm:t>
    </dgm:pt>
    <dgm:pt modelId="{C91DBA3C-4B5F-4225-BF2A-E053D42458CA}" type="parTrans" cxnId="{C745AF4D-5BD8-445B-AB70-2F9300D64931}">
      <dgm:prSet/>
      <dgm:spPr/>
      <dgm:t>
        <a:bodyPr/>
        <a:lstStyle/>
        <a:p>
          <a:endParaRPr lang="ca-ES"/>
        </a:p>
      </dgm:t>
    </dgm:pt>
    <dgm:pt modelId="{E9918E9F-BA2B-4CFA-86D7-EE79176E557B}" type="sibTrans" cxnId="{C745AF4D-5BD8-445B-AB70-2F9300D64931}">
      <dgm:prSet/>
      <dgm:spPr/>
      <dgm:t>
        <a:bodyPr/>
        <a:lstStyle/>
        <a:p>
          <a:endParaRPr lang="ca-ES"/>
        </a:p>
      </dgm:t>
    </dgm:pt>
    <dgm:pt modelId="{2E7D1A62-547A-4965-8EDD-0633353F59BE}">
      <dgm:prSet phldrT="[Texto]"/>
      <dgm:spPr/>
      <dgm:t>
        <a:bodyPr/>
        <a:lstStyle/>
        <a:p>
          <a:r>
            <a:rPr lang="ca-ES" dirty="0" smtClean="0"/>
            <a:t>Gestió dels recursos hídrics</a:t>
          </a:r>
          <a:endParaRPr lang="ca-ES" dirty="0"/>
        </a:p>
      </dgm:t>
    </dgm:pt>
    <dgm:pt modelId="{1C249A5D-30A3-403E-8B3E-CA335922369D}" type="parTrans" cxnId="{93FD1CC6-A9D7-4209-B89E-021899D80760}">
      <dgm:prSet/>
      <dgm:spPr/>
      <dgm:t>
        <a:bodyPr/>
        <a:lstStyle/>
        <a:p>
          <a:endParaRPr lang="ca-ES"/>
        </a:p>
      </dgm:t>
    </dgm:pt>
    <dgm:pt modelId="{241A81E1-9D8E-4CBA-B22F-DBC9D85C08E9}" type="sibTrans" cxnId="{93FD1CC6-A9D7-4209-B89E-021899D80760}">
      <dgm:prSet/>
      <dgm:spPr/>
      <dgm:t>
        <a:bodyPr/>
        <a:lstStyle/>
        <a:p>
          <a:endParaRPr lang="ca-ES"/>
        </a:p>
      </dgm:t>
    </dgm:pt>
    <dgm:pt modelId="{171A1D5B-2B23-44B2-84AD-D21F337E3FB7}">
      <dgm:prSet phldrT="[Texto]"/>
      <dgm:spPr/>
      <dgm:t>
        <a:bodyPr/>
        <a:lstStyle/>
        <a:p>
          <a:r>
            <a:rPr lang="ca-ES" dirty="0" smtClean="0"/>
            <a:t>Població integrada i estable en el territori</a:t>
          </a:r>
          <a:endParaRPr lang="ca-ES" dirty="0"/>
        </a:p>
      </dgm:t>
    </dgm:pt>
    <dgm:pt modelId="{DDFB5138-DD18-4E56-8F2F-B28A714AAE9C}" type="parTrans" cxnId="{FBF48059-E6B9-4C9F-AA7C-280AE49F14FF}">
      <dgm:prSet/>
      <dgm:spPr/>
      <dgm:t>
        <a:bodyPr/>
        <a:lstStyle/>
        <a:p>
          <a:endParaRPr lang="ca-ES"/>
        </a:p>
      </dgm:t>
    </dgm:pt>
    <dgm:pt modelId="{47407B72-DFEC-4994-82F6-DA36E2CABEFB}" type="sibTrans" cxnId="{FBF48059-E6B9-4C9F-AA7C-280AE49F14FF}">
      <dgm:prSet/>
      <dgm:spPr/>
      <dgm:t>
        <a:bodyPr/>
        <a:lstStyle/>
        <a:p>
          <a:endParaRPr lang="ca-ES"/>
        </a:p>
      </dgm:t>
    </dgm:pt>
    <dgm:pt modelId="{106728CA-6A1F-412A-B862-FEF0F36978EB}">
      <dgm:prSet phldrT="[Texto]"/>
      <dgm:spPr/>
      <dgm:t>
        <a:bodyPr/>
        <a:lstStyle/>
        <a:p>
          <a:r>
            <a:rPr lang="ca-ES" dirty="0" smtClean="0"/>
            <a:t>Destí turístic responsable i sostenible</a:t>
          </a:r>
          <a:endParaRPr lang="ca-ES" dirty="0"/>
        </a:p>
      </dgm:t>
    </dgm:pt>
    <dgm:pt modelId="{BAE9F62A-8B72-430D-9F23-91CFE3A9E244}" type="parTrans" cxnId="{4288B630-F388-4138-AA57-6C53E94B9990}">
      <dgm:prSet/>
      <dgm:spPr/>
      <dgm:t>
        <a:bodyPr/>
        <a:lstStyle/>
        <a:p>
          <a:endParaRPr lang="ca-ES"/>
        </a:p>
      </dgm:t>
    </dgm:pt>
    <dgm:pt modelId="{F93C366B-2C78-45F9-81AF-C2C0C8BE5712}" type="sibTrans" cxnId="{4288B630-F388-4138-AA57-6C53E94B9990}">
      <dgm:prSet/>
      <dgm:spPr/>
      <dgm:t>
        <a:bodyPr/>
        <a:lstStyle/>
        <a:p>
          <a:endParaRPr lang="ca-ES"/>
        </a:p>
      </dgm:t>
    </dgm:pt>
    <dgm:pt modelId="{CB1FEA44-A41F-4FE6-A268-597AACD086E2}">
      <dgm:prSet phldrT="[Texto]"/>
      <dgm:spPr/>
      <dgm:t>
        <a:bodyPr/>
        <a:lstStyle/>
        <a:p>
          <a:r>
            <a:rPr lang="ca-ES" dirty="0" smtClean="0"/>
            <a:t>Silvicultura, una activitat tradicional per a un territori </a:t>
          </a:r>
          <a:r>
            <a:rPr lang="ca-ES" dirty="0" err="1" smtClean="0"/>
            <a:t>resilient</a:t>
          </a:r>
          <a:endParaRPr lang="ca-ES" dirty="0"/>
        </a:p>
      </dgm:t>
    </dgm:pt>
    <dgm:pt modelId="{0A6ED17E-C476-4FB5-BB74-0F047A525BB9}" type="parTrans" cxnId="{5F9BD28F-C2C1-4315-803C-A77A439875B8}">
      <dgm:prSet/>
      <dgm:spPr/>
      <dgm:t>
        <a:bodyPr/>
        <a:lstStyle/>
        <a:p>
          <a:endParaRPr lang="ca-ES"/>
        </a:p>
      </dgm:t>
    </dgm:pt>
    <dgm:pt modelId="{62B3300C-ACAF-4DC3-8EAF-6062D01DE614}" type="sibTrans" cxnId="{5F9BD28F-C2C1-4315-803C-A77A439875B8}">
      <dgm:prSet/>
      <dgm:spPr/>
      <dgm:t>
        <a:bodyPr/>
        <a:lstStyle/>
        <a:p>
          <a:endParaRPr lang="ca-ES"/>
        </a:p>
      </dgm:t>
    </dgm:pt>
    <dgm:pt modelId="{5591A7F8-C829-42A4-B132-758093A04182}" type="pres">
      <dgm:prSet presAssocID="{0AEF16FA-7377-4F4B-A13A-8ED05A79950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DF28706-D61D-411F-B740-80ABF4E77831}" type="pres">
      <dgm:prSet presAssocID="{9A835F4F-8393-4EBD-92F9-705E797109F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CDB2DB2-142D-4EEA-8FE0-327728F6DD82}" type="pres">
      <dgm:prSet presAssocID="{9A835F4F-8393-4EBD-92F9-705E797109FD}" presName="spNode" presStyleCnt="0"/>
      <dgm:spPr/>
    </dgm:pt>
    <dgm:pt modelId="{ED8DAC2D-2326-413C-B8F2-38EBCF72C70E}" type="pres">
      <dgm:prSet presAssocID="{E9918E9F-BA2B-4CFA-86D7-EE79176E557B}" presName="sibTrans" presStyleLbl="sibTrans1D1" presStyleIdx="0" presStyleCnt="5"/>
      <dgm:spPr/>
      <dgm:t>
        <a:bodyPr/>
        <a:lstStyle/>
        <a:p>
          <a:endParaRPr lang="es-ES"/>
        </a:p>
      </dgm:t>
    </dgm:pt>
    <dgm:pt modelId="{23A1B019-7673-4377-AE9A-2B7620ED35C2}" type="pres">
      <dgm:prSet presAssocID="{2E7D1A62-547A-4965-8EDD-0633353F59B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CEF4280-EB21-46CB-843C-F37329840BD4}" type="pres">
      <dgm:prSet presAssocID="{2E7D1A62-547A-4965-8EDD-0633353F59BE}" presName="spNode" presStyleCnt="0"/>
      <dgm:spPr/>
    </dgm:pt>
    <dgm:pt modelId="{7FBAF168-6152-4D9C-9F4C-BDFE4DEA2642}" type="pres">
      <dgm:prSet presAssocID="{241A81E1-9D8E-4CBA-B22F-DBC9D85C08E9}" presName="sibTrans" presStyleLbl="sibTrans1D1" presStyleIdx="1" presStyleCnt="5"/>
      <dgm:spPr/>
      <dgm:t>
        <a:bodyPr/>
        <a:lstStyle/>
        <a:p>
          <a:endParaRPr lang="es-ES"/>
        </a:p>
      </dgm:t>
    </dgm:pt>
    <dgm:pt modelId="{C3421F13-2350-4A2C-B59D-70D5AC284208}" type="pres">
      <dgm:prSet presAssocID="{171A1D5B-2B23-44B2-84AD-D21F337E3FB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7B715BA9-2416-4465-BCF8-555B1934CEB0}" type="pres">
      <dgm:prSet presAssocID="{171A1D5B-2B23-44B2-84AD-D21F337E3FB7}" presName="spNode" presStyleCnt="0"/>
      <dgm:spPr/>
    </dgm:pt>
    <dgm:pt modelId="{29B566F3-0483-4E79-AEED-80B395A898C6}" type="pres">
      <dgm:prSet presAssocID="{47407B72-DFEC-4994-82F6-DA36E2CABEFB}" presName="sibTrans" presStyleLbl="sibTrans1D1" presStyleIdx="2" presStyleCnt="5"/>
      <dgm:spPr/>
      <dgm:t>
        <a:bodyPr/>
        <a:lstStyle/>
        <a:p>
          <a:endParaRPr lang="es-ES"/>
        </a:p>
      </dgm:t>
    </dgm:pt>
    <dgm:pt modelId="{CE15334D-FFAC-47C2-AFEC-8951A4CFF830}" type="pres">
      <dgm:prSet presAssocID="{106728CA-6A1F-412A-B862-FEF0F36978E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A4D60BF6-A5D3-4887-AC4F-84450A31FA1D}" type="pres">
      <dgm:prSet presAssocID="{106728CA-6A1F-412A-B862-FEF0F36978EB}" presName="spNode" presStyleCnt="0"/>
      <dgm:spPr/>
    </dgm:pt>
    <dgm:pt modelId="{C14DD533-DAD7-4EF0-B3D4-44D9FA2771D2}" type="pres">
      <dgm:prSet presAssocID="{F93C366B-2C78-45F9-81AF-C2C0C8BE5712}" presName="sibTrans" presStyleLbl="sibTrans1D1" presStyleIdx="3" presStyleCnt="5"/>
      <dgm:spPr/>
      <dgm:t>
        <a:bodyPr/>
        <a:lstStyle/>
        <a:p>
          <a:endParaRPr lang="es-ES"/>
        </a:p>
      </dgm:t>
    </dgm:pt>
    <dgm:pt modelId="{291A2BA7-855E-4469-AA1C-FB9B936CDE84}" type="pres">
      <dgm:prSet presAssocID="{CB1FEA44-A41F-4FE6-A268-597AACD086E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4880923-612B-4218-8608-C64F1EEE1200}" type="pres">
      <dgm:prSet presAssocID="{CB1FEA44-A41F-4FE6-A268-597AACD086E2}" presName="spNode" presStyleCnt="0"/>
      <dgm:spPr/>
    </dgm:pt>
    <dgm:pt modelId="{6FA767C6-8948-4B4C-B548-3C003535D6D7}" type="pres">
      <dgm:prSet presAssocID="{62B3300C-ACAF-4DC3-8EAF-6062D01DE614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C745AF4D-5BD8-445B-AB70-2F9300D64931}" srcId="{0AEF16FA-7377-4F4B-A13A-8ED05A79950F}" destId="{9A835F4F-8393-4EBD-92F9-705E797109FD}" srcOrd="0" destOrd="0" parTransId="{C91DBA3C-4B5F-4225-BF2A-E053D42458CA}" sibTransId="{E9918E9F-BA2B-4CFA-86D7-EE79176E557B}"/>
    <dgm:cxn modelId="{4288B630-F388-4138-AA57-6C53E94B9990}" srcId="{0AEF16FA-7377-4F4B-A13A-8ED05A79950F}" destId="{106728CA-6A1F-412A-B862-FEF0F36978EB}" srcOrd="3" destOrd="0" parTransId="{BAE9F62A-8B72-430D-9F23-91CFE3A9E244}" sibTransId="{F93C366B-2C78-45F9-81AF-C2C0C8BE5712}"/>
    <dgm:cxn modelId="{5C4D8C8B-E9B1-4421-A680-2D2C1DCFC116}" type="presOf" srcId="{171A1D5B-2B23-44B2-84AD-D21F337E3FB7}" destId="{C3421F13-2350-4A2C-B59D-70D5AC284208}" srcOrd="0" destOrd="0" presId="urn:microsoft.com/office/officeart/2005/8/layout/cycle6"/>
    <dgm:cxn modelId="{7E07909C-E7D3-450F-B54D-94142365771F}" type="presOf" srcId="{CB1FEA44-A41F-4FE6-A268-597AACD086E2}" destId="{291A2BA7-855E-4469-AA1C-FB9B936CDE84}" srcOrd="0" destOrd="0" presId="urn:microsoft.com/office/officeart/2005/8/layout/cycle6"/>
    <dgm:cxn modelId="{9DCDED1D-CE6C-4B4B-BDD9-3E8A256AC9E0}" type="presOf" srcId="{E9918E9F-BA2B-4CFA-86D7-EE79176E557B}" destId="{ED8DAC2D-2326-413C-B8F2-38EBCF72C70E}" srcOrd="0" destOrd="0" presId="urn:microsoft.com/office/officeart/2005/8/layout/cycle6"/>
    <dgm:cxn modelId="{BDD8C7B9-B200-4857-976A-51358D19BAFD}" type="presOf" srcId="{F93C366B-2C78-45F9-81AF-C2C0C8BE5712}" destId="{C14DD533-DAD7-4EF0-B3D4-44D9FA2771D2}" srcOrd="0" destOrd="0" presId="urn:microsoft.com/office/officeart/2005/8/layout/cycle6"/>
    <dgm:cxn modelId="{FBB41678-3E1A-4529-A032-BE00815304FA}" type="presOf" srcId="{106728CA-6A1F-412A-B862-FEF0F36978EB}" destId="{CE15334D-FFAC-47C2-AFEC-8951A4CFF830}" srcOrd="0" destOrd="0" presId="urn:microsoft.com/office/officeart/2005/8/layout/cycle6"/>
    <dgm:cxn modelId="{5F9BD28F-C2C1-4315-803C-A77A439875B8}" srcId="{0AEF16FA-7377-4F4B-A13A-8ED05A79950F}" destId="{CB1FEA44-A41F-4FE6-A268-597AACD086E2}" srcOrd="4" destOrd="0" parTransId="{0A6ED17E-C476-4FB5-BB74-0F047A525BB9}" sibTransId="{62B3300C-ACAF-4DC3-8EAF-6062D01DE614}"/>
    <dgm:cxn modelId="{284CD694-155E-42C0-9696-CB6810C4B152}" type="presOf" srcId="{2E7D1A62-547A-4965-8EDD-0633353F59BE}" destId="{23A1B019-7673-4377-AE9A-2B7620ED35C2}" srcOrd="0" destOrd="0" presId="urn:microsoft.com/office/officeart/2005/8/layout/cycle6"/>
    <dgm:cxn modelId="{FBF48059-E6B9-4C9F-AA7C-280AE49F14FF}" srcId="{0AEF16FA-7377-4F4B-A13A-8ED05A79950F}" destId="{171A1D5B-2B23-44B2-84AD-D21F337E3FB7}" srcOrd="2" destOrd="0" parTransId="{DDFB5138-DD18-4E56-8F2F-B28A714AAE9C}" sibTransId="{47407B72-DFEC-4994-82F6-DA36E2CABEFB}"/>
    <dgm:cxn modelId="{18B01CB3-6E11-4B87-8E0D-12DDCE87ADC3}" type="presOf" srcId="{241A81E1-9D8E-4CBA-B22F-DBC9D85C08E9}" destId="{7FBAF168-6152-4D9C-9F4C-BDFE4DEA2642}" srcOrd="0" destOrd="0" presId="urn:microsoft.com/office/officeart/2005/8/layout/cycle6"/>
    <dgm:cxn modelId="{E6B41F0D-4B3F-4115-B17F-2ACE806177A9}" type="presOf" srcId="{9A835F4F-8393-4EBD-92F9-705E797109FD}" destId="{6DF28706-D61D-411F-B740-80ABF4E77831}" srcOrd="0" destOrd="0" presId="urn:microsoft.com/office/officeart/2005/8/layout/cycle6"/>
    <dgm:cxn modelId="{16341368-9419-47ED-B883-102B7C5F99BE}" type="presOf" srcId="{62B3300C-ACAF-4DC3-8EAF-6062D01DE614}" destId="{6FA767C6-8948-4B4C-B548-3C003535D6D7}" srcOrd="0" destOrd="0" presId="urn:microsoft.com/office/officeart/2005/8/layout/cycle6"/>
    <dgm:cxn modelId="{93FD1CC6-A9D7-4209-B89E-021899D80760}" srcId="{0AEF16FA-7377-4F4B-A13A-8ED05A79950F}" destId="{2E7D1A62-547A-4965-8EDD-0633353F59BE}" srcOrd="1" destOrd="0" parTransId="{1C249A5D-30A3-403E-8B3E-CA335922369D}" sibTransId="{241A81E1-9D8E-4CBA-B22F-DBC9D85C08E9}"/>
    <dgm:cxn modelId="{AD383FC1-3004-4F5D-BD92-8AFD38E9CC60}" type="presOf" srcId="{0AEF16FA-7377-4F4B-A13A-8ED05A79950F}" destId="{5591A7F8-C829-42A4-B132-758093A04182}" srcOrd="0" destOrd="0" presId="urn:microsoft.com/office/officeart/2005/8/layout/cycle6"/>
    <dgm:cxn modelId="{912B7BBE-96D8-4A6D-815F-FFB28678B329}" type="presOf" srcId="{47407B72-DFEC-4994-82F6-DA36E2CABEFB}" destId="{29B566F3-0483-4E79-AEED-80B395A898C6}" srcOrd="0" destOrd="0" presId="urn:microsoft.com/office/officeart/2005/8/layout/cycle6"/>
    <dgm:cxn modelId="{B5B6A1E2-48C6-4C58-8CBD-8BBF7A2C5233}" type="presParOf" srcId="{5591A7F8-C829-42A4-B132-758093A04182}" destId="{6DF28706-D61D-411F-B740-80ABF4E77831}" srcOrd="0" destOrd="0" presId="urn:microsoft.com/office/officeart/2005/8/layout/cycle6"/>
    <dgm:cxn modelId="{16D78C12-49D3-4C98-9003-03DC92CD7845}" type="presParOf" srcId="{5591A7F8-C829-42A4-B132-758093A04182}" destId="{9CDB2DB2-142D-4EEA-8FE0-327728F6DD82}" srcOrd="1" destOrd="0" presId="urn:microsoft.com/office/officeart/2005/8/layout/cycle6"/>
    <dgm:cxn modelId="{C5FE711A-8FE0-400C-B9DC-8AE7DB631D4E}" type="presParOf" srcId="{5591A7F8-C829-42A4-B132-758093A04182}" destId="{ED8DAC2D-2326-413C-B8F2-38EBCF72C70E}" srcOrd="2" destOrd="0" presId="urn:microsoft.com/office/officeart/2005/8/layout/cycle6"/>
    <dgm:cxn modelId="{8C40277C-E33F-4037-AD38-AB8BE346C767}" type="presParOf" srcId="{5591A7F8-C829-42A4-B132-758093A04182}" destId="{23A1B019-7673-4377-AE9A-2B7620ED35C2}" srcOrd="3" destOrd="0" presId="urn:microsoft.com/office/officeart/2005/8/layout/cycle6"/>
    <dgm:cxn modelId="{3F073F9A-BCEC-48E1-86DC-858CABC8B199}" type="presParOf" srcId="{5591A7F8-C829-42A4-B132-758093A04182}" destId="{7CEF4280-EB21-46CB-843C-F37329840BD4}" srcOrd="4" destOrd="0" presId="urn:microsoft.com/office/officeart/2005/8/layout/cycle6"/>
    <dgm:cxn modelId="{9BF9027D-0DAC-4438-AFD2-EFC97A0C01EF}" type="presParOf" srcId="{5591A7F8-C829-42A4-B132-758093A04182}" destId="{7FBAF168-6152-4D9C-9F4C-BDFE4DEA2642}" srcOrd="5" destOrd="0" presId="urn:microsoft.com/office/officeart/2005/8/layout/cycle6"/>
    <dgm:cxn modelId="{A8D3F8C2-7D5C-4510-BEE4-6A8CB0EE6CC8}" type="presParOf" srcId="{5591A7F8-C829-42A4-B132-758093A04182}" destId="{C3421F13-2350-4A2C-B59D-70D5AC284208}" srcOrd="6" destOrd="0" presId="urn:microsoft.com/office/officeart/2005/8/layout/cycle6"/>
    <dgm:cxn modelId="{4AE7FAA4-4EC8-448E-B538-99DB78BC0C1B}" type="presParOf" srcId="{5591A7F8-C829-42A4-B132-758093A04182}" destId="{7B715BA9-2416-4465-BCF8-555B1934CEB0}" srcOrd="7" destOrd="0" presId="urn:microsoft.com/office/officeart/2005/8/layout/cycle6"/>
    <dgm:cxn modelId="{5706F2AD-2339-4661-B3E5-FC9F46332B72}" type="presParOf" srcId="{5591A7F8-C829-42A4-B132-758093A04182}" destId="{29B566F3-0483-4E79-AEED-80B395A898C6}" srcOrd="8" destOrd="0" presId="urn:microsoft.com/office/officeart/2005/8/layout/cycle6"/>
    <dgm:cxn modelId="{07B1BEC7-EF68-4EB3-8F26-11F8B195F65D}" type="presParOf" srcId="{5591A7F8-C829-42A4-B132-758093A04182}" destId="{CE15334D-FFAC-47C2-AFEC-8951A4CFF830}" srcOrd="9" destOrd="0" presId="urn:microsoft.com/office/officeart/2005/8/layout/cycle6"/>
    <dgm:cxn modelId="{AABE36A1-8C9A-49B2-8097-B198D4078043}" type="presParOf" srcId="{5591A7F8-C829-42A4-B132-758093A04182}" destId="{A4D60BF6-A5D3-4887-AC4F-84450A31FA1D}" srcOrd="10" destOrd="0" presId="urn:microsoft.com/office/officeart/2005/8/layout/cycle6"/>
    <dgm:cxn modelId="{986E47D6-6DF9-4042-A7DC-43F15B06DFCF}" type="presParOf" srcId="{5591A7F8-C829-42A4-B132-758093A04182}" destId="{C14DD533-DAD7-4EF0-B3D4-44D9FA2771D2}" srcOrd="11" destOrd="0" presId="urn:microsoft.com/office/officeart/2005/8/layout/cycle6"/>
    <dgm:cxn modelId="{7E57844E-DF9A-4AF7-B91C-EC34B2D68E26}" type="presParOf" srcId="{5591A7F8-C829-42A4-B132-758093A04182}" destId="{291A2BA7-855E-4469-AA1C-FB9B936CDE84}" srcOrd="12" destOrd="0" presId="urn:microsoft.com/office/officeart/2005/8/layout/cycle6"/>
    <dgm:cxn modelId="{94864BD5-A15F-4BD0-A216-1C959B09F19C}" type="presParOf" srcId="{5591A7F8-C829-42A4-B132-758093A04182}" destId="{D4880923-612B-4218-8608-C64F1EEE1200}" srcOrd="13" destOrd="0" presId="urn:microsoft.com/office/officeart/2005/8/layout/cycle6"/>
    <dgm:cxn modelId="{E313054F-48C7-490F-A4D1-108552E95EC4}" type="presParOf" srcId="{5591A7F8-C829-42A4-B132-758093A04182}" destId="{6FA767C6-8948-4B4C-B548-3C003535D6D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CC41A8-92E5-4864-B9CA-950E9353F3E0}" type="doc">
      <dgm:prSet loTypeId="urn:microsoft.com/office/officeart/2005/8/layout/vList5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ca-ES"/>
        </a:p>
      </dgm:t>
    </dgm:pt>
    <dgm:pt modelId="{EC501A99-FCB5-471A-8559-B63F694AFB4F}">
      <dgm:prSet phldrT="[Texto]"/>
      <dgm:spPr/>
      <dgm:t>
        <a:bodyPr/>
        <a:lstStyle/>
        <a:p>
          <a:r>
            <a:rPr lang="ca-ES" dirty="0" smtClean="0"/>
            <a:t>Diversificació i gestió integrada explotacions</a:t>
          </a:r>
          <a:endParaRPr lang="ca-ES" dirty="0"/>
        </a:p>
      </dgm:t>
    </dgm:pt>
    <dgm:pt modelId="{34413044-630E-4088-A2EC-5E9427D443DB}" type="parTrans" cxnId="{1CEE387A-ADC0-4A64-A9DD-242F63791C5C}">
      <dgm:prSet/>
      <dgm:spPr/>
      <dgm:t>
        <a:bodyPr/>
        <a:lstStyle/>
        <a:p>
          <a:endParaRPr lang="ca-ES"/>
        </a:p>
      </dgm:t>
    </dgm:pt>
    <dgm:pt modelId="{CD0F2BEE-20DF-45BB-BCA3-CC2E9FAD2286}" type="sibTrans" cxnId="{1CEE387A-ADC0-4A64-A9DD-242F63791C5C}">
      <dgm:prSet/>
      <dgm:spPr/>
      <dgm:t>
        <a:bodyPr/>
        <a:lstStyle/>
        <a:p>
          <a:endParaRPr lang="ca-ES"/>
        </a:p>
      </dgm:t>
    </dgm:pt>
    <dgm:pt modelId="{2CFB6CFE-931C-45B6-9B42-FD4DD57CAEAB}">
      <dgm:prSet phldrT="[Texto]"/>
      <dgm:spPr/>
      <dgm:t>
        <a:bodyPr/>
        <a:lstStyle/>
        <a:p>
          <a:r>
            <a:rPr lang="es-ES" dirty="0" err="1" smtClean="0"/>
            <a:t>Producció</a:t>
          </a:r>
          <a:r>
            <a:rPr lang="es-ES" dirty="0" smtClean="0"/>
            <a:t> i </a:t>
          </a:r>
          <a:r>
            <a:rPr lang="es-ES" dirty="0" err="1" smtClean="0"/>
            <a:t>consum</a:t>
          </a:r>
          <a:r>
            <a:rPr lang="es-ES" dirty="0" smtClean="0"/>
            <a:t> de </a:t>
          </a:r>
          <a:r>
            <a:rPr lang="es-ES" dirty="0" err="1" smtClean="0"/>
            <a:t>producte</a:t>
          </a:r>
          <a:r>
            <a:rPr lang="es-ES" dirty="0" smtClean="0"/>
            <a:t> local </a:t>
          </a:r>
          <a:r>
            <a:rPr lang="es-ES" dirty="0" err="1" smtClean="0"/>
            <a:t>amb</a:t>
          </a:r>
          <a:r>
            <a:rPr lang="es-ES" dirty="0" smtClean="0"/>
            <a:t> una marca per </a:t>
          </a:r>
          <a:r>
            <a:rPr lang="es-ES" dirty="0" err="1" smtClean="0"/>
            <a:t>als</a:t>
          </a:r>
          <a:r>
            <a:rPr lang="es-ES" dirty="0" smtClean="0"/>
            <a:t> </a:t>
          </a:r>
          <a:r>
            <a:rPr lang="es-ES" dirty="0" err="1" smtClean="0"/>
            <a:t>productes</a:t>
          </a:r>
          <a:r>
            <a:rPr lang="es-ES" dirty="0" smtClean="0"/>
            <a:t> del </a:t>
          </a:r>
          <a:r>
            <a:rPr lang="es-ES" dirty="0" err="1" smtClean="0"/>
            <a:t>territori</a:t>
          </a:r>
          <a:r>
            <a:rPr lang="es-ES" dirty="0" smtClean="0"/>
            <a:t>.</a:t>
          </a:r>
          <a:endParaRPr lang="ca-ES" dirty="0"/>
        </a:p>
      </dgm:t>
    </dgm:pt>
    <dgm:pt modelId="{6A190E32-CC1C-4343-9279-D48B4F2AAEA4}" type="parTrans" cxnId="{1DB95062-E616-47E6-B4E6-F9CE65A4ABDC}">
      <dgm:prSet/>
      <dgm:spPr/>
      <dgm:t>
        <a:bodyPr/>
        <a:lstStyle/>
        <a:p>
          <a:endParaRPr lang="ca-ES"/>
        </a:p>
      </dgm:t>
    </dgm:pt>
    <dgm:pt modelId="{1ADB5858-B300-43DF-A3A1-21DDB3543581}" type="sibTrans" cxnId="{1DB95062-E616-47E6-B4E6-F9CE65A4ABDC}">
      <dgm:prSet/>
      <dgm:spPr/>
      <dgm:t>
        <a:bodyPr/>
        <a:lstStyle/>
        <a:p>
          <a:endParaRPr lang="ca-ES"/>
        </a:p>
      </dgm:t>
    </dgm:pt>
    <dgm:pt modelId="{426D086C-A712-4583-B0C3-2F709AC8F6EA}">
      <dgm:prSet phldrT="[Texto]"/>
      <dgm:spPr/>
      <dgm:t>
        <a:bodyPr/>
        <a:lstStyle/>
        <a:p>
          <a:r>
            <a:rPr lang="es-ES" dirty="0" err="1" smtClean="0"/>
            <a:t>Consum</a:t>
          </a:r>
          <a:r>
            <a:rPr lang="es-ES" dirty="0" smtClean="0"/>
            <a:t> </a:t>
          </a:r>
          <a:r>
            <a:rPr lang="es-ES" dirty="0" err="1" smtClean="0"/>
            <a:t>energètic</a:t>
          </a:r>
          <a:r>
            <a:rPr lang="es-ES" dirty="0" smtClean="0"/>
            <a:t> </a:t>
          </a:r>
          <a:r>
            <a:rPr lang="es-ES" dirty="0" err="1" smtClean="0"/>
            <a:t>amb</a:t>
          </a:r>
          <a:r>
            <a:rPr lang="es-ES" dirty="0" smtClean="0"/>
            <a:t> </a:t>
          </a:r>
          <a:r>
            <a:rPr lang="es-ES" dirty="0" err="1" smtClean="0"/>
            <a:t>energies</a:t>
          </a:r>
          <a:r>
            <a:rPr lang="es-ES" dirty="0" smtClean="0"/>
            <a:t> renovables (</a:t>
          </a:r>
          <a:r>
            <a:rPr lang="es-ES" dirty="0" err="1" smtClean="0"/>
            <a:t>biomassa</a:t>
          </a:r>
          <a:r>
            <a:rPr lang="es-ES" dirty="0" smtClean="0"/>
            <a:t>) subministrada per </a:t>
          </a:r>
          <a:r>
            <a:rPr lang="es-ES" dirty="0" err="1" smtClean="0"/>
            <a:t>productors</a:t>
          </a:r>
          <a:r>
            <a:rPr lang="es-ES" dirty="0" smtClean="0"/>
            <a:t> </a:t>
          </a:r>
          <a:r>
            <a:rPr lang="es-ES" dirty="0" err="1" smtClean="0"/>
            <a:t>locals</a:t>
          </a:r>
          <a:r>
            <a:rPr lang="es-ES" dirty="0" smtClean="0"/>
            <a:t>.</a:t>
          </a:r>
          <a:endParaRPr lang="ca-ES" dirty="0"/>
        </a:p>
      </dgm:t>
    </dgm:pt>
    <dgm:pt modelId="{15A44C14-E08F-417D-A93C-29156B8898BF}" type="parTrans" cxnId="{9F0A9454-A8D2-4161-91B6-EA27BDF234A1}">
      <dgm:prSet/>
      <dgm:spPr/>
      <dgm:t>
        <a:bodyPr/>
        <a:lstStyle/>
        <a:p>
          <a:endParaRPr lang="ca-ES"/>
        </a:p>
      </dgm:t>
    </dgm:pt>
    <dgm:pt modelId="{F520DC66-9454-4178-89F6-AD590A45680C}" type="sibTrans" cxnId="{9F0A9454-A8D2-4161-91B6-EA27BDF234A1}">
      <dgm:prSet/>
      <dgm:spPr/>
      <dgm:t>
        <a:bodyPr/>
        <a:lstStyle/>
        <a:p>
          <a:endParaRPr lang="ca-ES"/>
        </a:p>
      </dgm:t>
    </dgm:pt>
    <dgm:pt modelId="{2B170400-905E-430B-837E-D8275CBAAF1C}">
      <dgm:prSet phldrT="[Texto]"/>
      <dgm:spPr/>
      <dgm:t>
        <a:bodyPr/>
        <a:lstStyle/>
        <a:p>
          <a:r>
            <a:rPr lang="ca-ES" dirty="0" smtClean="0"/>
            <a:t>Gestió dels recursos hídrics</a:t>
          </a:r>
          <a:endParaRPr lang="ca-ES" dirty="0"/>
        </a:p>
      </dgm:t>
    </dgm:pt>
    <dgm:pt modelId="{90EBEAB7-DADB-429B-8C70-7A3BC85CC427}" type="parTrans" cxnId="{57F2C8F7-B52A-411F-92E1-478D3D5D1ACB}">
      <dgm:prSet/>
      <dgm:spPr/>
      <dgm:t>
        <a:bodyPr/>
        <a:lstStyle/>
        <a:p>
          <a:endParaRPr lang="ca-ES"/>
        </a:p>
      </dgm:t>
    </dgm:pt>
    <dgm:pt modelId="{538BC13A-BF09-4733-A313-AF0789C30ABF}" type="sibTrans" cxnId="{57F2C8F7-B52A-411F-92E1-478D3D5D1ACB}">
      <dgm:prSet/>
      <dgm:spPr/>
      <dgm:t>
        <a:bodyPr/>
        <a:lstStyle/>
        <a:p>
          <a:endParaRPr lang="ca-ES"/>
        </a:p>
      </dgm:t>
    </dgm:pt>
    <dgm:pt modelId="{FAF21445-EF10-443A-9AA5-23A0737C4C78}">
      <dgm:prSet phldrT="[Texto]"/>
      <dgm:spPr/>
      <dgm:t>
        <a:bodyPr/>
        <a:lstStyle/>
        <a:p>
          <a:r>
            <a:rPr lang="es-ES" dirty="0" err="1" smtClean="0"/>
            <a:t>Municipalització</a:t>
          </a:r>
          <a:r>
            <a:rPr lang="es-ES" dirty="0" smtClean="0"/>
            <a:t> de la </a:t>
          </a:r>
          <a:r>
            <a:rPr lang="es-ES" dirty="0" err="1" smtClean="0"/>
            <a:t>gestió</a:t>
          </a:r>
          <a:r>
            <a:rPr lang="es-ES" dirty="0" smtClean="0"/>
            <a:t> de </a:t>
          </a:r>
          <a:r>
            <a:rPr lang="es-ES" dirty="0" err="1" smtClean="0"/>
            <a:t>l’aigua</a:t>
          </a:r>
          <a:endParaRPr lang="ca-ES" dirty="0"/>
        </a:p>
      </dgm:t>
    </dgm:pt>
    <dgm:pt modelId="{FF2F0854-8B47-47E2-A74F-BAED2D7964C4}" type="parTrans" cxnId="{0BE99395-F276-48EB-8784-A97794A8F988}">
      <dgm:prSet/>
      <dgm:spPr/>
      <dgm:t>
        <a:bodyPr/>
        <a:lstStyle/>
        <a:p>
          <a:endParaRPr lang="ca-ES"/>
        </a:p>
      </dgm:t>
    </dgm:pt>
    <dgm:pt modelId="{769CB6A1-6587-4C33-97EF-2D822B519F94}" type="sibTrans" cxnId="{0BE99395-F276-48EB-8784-A97794A8F988}">
      <dgm:prSet/>
      <dgm:spPr/>
      <dgm:t>
        <a:bodyPr/>
        <a:lstStyle/>
        <a:p>
          <a:endParaRPr lang="ca-ES"/>
        </a:p>
      </dgm:t>
    </dgm:pt>
    <dgm:pt modelId="{5F8C096C-7A9E-4F44-B4BB-6345D67E1904}">
      <dgm:prSet phldrT="[Texto]"/>
      <dgm:spPr/>
      <dgm:t>
        <a:bodyPr/>
        <a:lstStyle/>
        <a:p>
          <a:r>
            <a:rPr lang="ca-ES" dirty="0" smtClean="0"/>
            <a:t>Població integrada i estable en el territori</a:t>
          </a:r>
          <a:endParaRPr lang="ca-ES" dirty="0"/>
        </a:p>
      </dgm:t>
    </dgm:pt>
    <dgm:pt modelId="{95B9F976-F534-4AD9-A77B-E8511B66EE5F}" type="parTrans" cxnId="{9B2E9028-57D1-49D0-BFFD-BDBD14062A31}">
      <dgm:prSet/>
      <dgm:spPr/>
      <dgm:t>
        <a:bodyPr/>
        <a:lstStyle/>
        <a:p>
          <a:endParaRPr lang="ca-ES"/>
        </a:p>
      </dgm:t>
    </dgm:pt>
    <dgm:pt modelId="{9DAA6481-2F70-4DB0-B892-4D2514E26738}" type="sibTrans" cxnId="{9B2E9028-57D1-49D0-BFFD-BDBD14062A31}">
      <dgm:prSet/>
      <dgm:spPr/>
      <dgm:t>
        <a:bodyPr/>
        <a:lstStyle/>
        <a:p>
          <a:endParaRPr lang="ca-ES"/>
        </a:p>
      </dgm:t>
    </dgm:pt>
    <dgm:pt modelId="{09CB7C76-11CC-49D5-9754-25A36497213F}">
      <dgm:prSet phldrT="[Texto]"/>
      <dgm:spPr/>
      <dgm:t>
        <a:bodyPr/>
        <a:lstStyle/>
        <a:p>
          <a:r>
            <a:rPr lang="ca-ES" dirty="0" smtClean="0"/>
            <a:t>Viabilitat econòmica de les activitats del sector primari i presència dels oficis que hi estan directament vinculats:.</a:t>
          </a:r>
          <a:endParaRPr lang="ca-ES" dirty="0"/>
        </a:p>
      </dgm:t>
    </dgm:pt>
    <dgm:pt modelId="{A3BE7740-1B34-4534-A3C8-5129E6491927}" type="parTrans" cxnId="{8996F657-119E-4F14-9ECA-C6814E4E0815}">
      <dgm:prSet/>
      <dgm:spPr/>
      <dgm:t>
        <a:bodyPr/>
        <a:lstStyle/>
        <a:p>
          <a:endParaRPr lang="ca-ES"/>
        </a:p>
      </dgm:t>
    </dgm:pt>
    <dgm:pt modelId="{559D56EB-656D-414D-9649-87E9030C8736}" type="sibTrans" cxnId="{8996F657-119E-4F14-9ECA-C6814E4E0815}">
      <dgm:prSet/>
      <dgm:spPr/>
      <dgm:t>
        <a:bodyPr/>
        <a:lstStyle/>
        <a:p>
          <a:endParaRPr lang="ca-ES"/>
        </a:p>
      </dgm:t>
    </dgm:pt>
    <dgm:pt modelId="{CC951DA7-D205-44FD-A261-2875E156EC8C}">
      <dgm:prSet phldrT="[Texto]"/>
      <dgm:spPr/>
      <dgm:t>
        <a:bodyPr/>
        <a:lstStyle/>
        <a:p>
          <a:r>
            <a:rPr lang="es-ES" dirty="0" err="1" smtClean="0"/>
            <a:t>Foment</a:t>
          </a:r>
          <a:r>
            <a:rPr lang="es-ES" dirty="0" smtClean="0"/>
            <a:t> de la marca “Reserva de la Biosfera del </a:t>
          </a:r>
          <a:r>
            <a:rPr lang="es-ES" dirty="0" err="1" smtClean="0"/>
            <a:t>Montseny</a:t>
          </a:r>
          <a:r>
            <a:rPr lang="es-ES" dirty="0" smtClean="0"/>
            <a:t>”.</a:t>
          </a:r>
          <a:endParaRPr lang="ca-ES" dirty="0"/>
        </a:p>
      </dgm:t>
    </dgm:pt>
    <dgm:pt modelId="{DFBADA10-DB91-4A8F-9FAA-B92AF78D7B05}" type="parTrans" cxnId="{DC9F75D2-CE8D-44B9-AD89-4D2223687C9B}">
      <dgm:prSet/>
      <dgm:spPr/>
      <dgm:t>
        <a:bodyPr/>
        <a:lstStyle/>
        <a:p>
          <a:endParaRPr lang="ca-ES"/>
        </a:p>
      </dgm:t>
    </dgm:pt>
    <dgm:pt modelId="{C2E7EABA-69ED-4EFD-8C6A-9E0DD33B1399}" type="sibTrans" cxnId="{DC9F75D2-CE8D-44B9-AD89-4D2223687C9B}">
      <dgm:prSet/>
      <dgm:spPr/>
      <dgm:t>
        <a:bodyPr/>
        <a:lstStyle/>
        <a:p>
          <a:endParaRPr lang="ca-ES"/>
        </a:p>
      </dgm:t>
    </dgm:pt>
    <dgm:pt modelId="{7ED1690A-B913-4C07-83E3-70D6CCA15AC2}" type="pres">
      <dgm:prSet presAssocID="{2ECC41A8-92E5-4864-B9CA-950E9353F3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1B1B1E-DD0F-431C-8BE4-D880F3DC9B40}" type="pres">
      <dgm:prSet presAssocID="{EC501A99-FCB5-471A-8559-B63F694AFB4F}" presName="linNode" presStyleCnt="0"/>
      <dgm:spPr/>
    </dgm:pt>
    <dgm:pt modelId="{9428E443-714C-41FC-A9DF-168F88CDC26B}" type="pres">
      <dgm:prSet presAssocID="{EC501A99-FCB5-471A-8559-B63F694AFB4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67BE75D-E81C-4F99-AC86-45C2497F97E8}" type="pres">
      <dgm:prSet presAssocID="{EC501A99-FCB5-471A-8559-B63F694AFB4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FA1DF6C-5346-4C15-B8B4-E1DB38FC5F85}" type="pres">
      <dgm:prSet presAssocID="{CD0F2BEE-20DF-45BB-BCA3-CC2E9FAD2286}" presName="sp" presStyleCnt="0"/>
      <dgm:spPr/>
    </dgm:pt>
    <dgm:pt modelId="{6308B64E-F6D4-4F68-8FAB-D8022412242F}" type="pres">
      <dgm:prSet presAssocID="{2B170400-905E-430B-837E-D8275CBAAF1C}" presName="linNode" presStyleCnt="0"/>
      <dgm:spPr/>
    </dgm:pt>
    <dgm:pt modelId="{0FF9E5C9-095F-4766-BCE4-999FB6D2E581}" type="pres">
      <dgm:prSet presAssocID="{2B170400-905E-430B-837E-D8275CBAAF1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6119F6FB-2636-4911-B7F7-67F86FEB6820}" type="pres">
      <dgm:prSet presAssocID="{2B170400-905E-430B-837E-D8275CBAAF1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6E31673B-4B96-40C1-A375-64B306672ACA}" type="pres">
      <dgm:prSet presAssocID="{538BC13A-BF09-4733-A313-AF0789C30ABF}" presName="sp" presStyleCnt="0"/>
      <dgm:spPr/>
    </dgm:pt>
    <dgm:pt modelId="{F0297568-B14C-448B-95BB-6BC96F2BEF90}" type="pres">
      <dgm:prSet presAssocID="{5F8C096C-7A9E-4F44-B4BB-6345D67E1904}" presName="linNode" presStyleCnt="0"/>
      <dgm:spPr/>
    </dgm:pt>
    <dgm:pt modelId="{E9395BE7-B7F3-4585-AB1B-D12CEF0EE475}" type="pres">
      <dgm:prSet presAssocID="{5F8C096C-7A9E-4F44-B4BB-6345D67E190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17471C0-7EE0-4F65-9F91-B282E9AC06F9}" type="pres">
      <dgm:prSet presAssocID="{5F8C096C-7A9E-4F44-B4BB-6345D67E190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3BB8E99F-4E7C-46B7-91D0-B6C298EAC6CC}" type="presOf" srcId="{2ECC41A8-92E5-4864-B9CA-950E9353F3E0}" destId="{7ED1690A-B913-4C07-83E3-70D6CCA15AC2}" srcOrd="0" destOrd="0" presId="urn:microsoft.com/office/officeart/2005/8/layout/vList5"/>
    <dgm:cxn modelId="{3626CAFF-A59B-467E-B3A1-3AC9E84DDECB}" type="presOf" srcId="{2B170400-905E-430B-837E-D8275CBAAF1C}" destId="{0FF9E5C9-095F-4766-BCE4-999FB6D2E581}" srcOrd="0" destOrd="0" presId="urn:microsoft.com/office/officeart/2005/8/layout/vList5"/>
    <dgm:cxn modelId="{8996F657-119E-4F14-9ECA-C6814E4E0815}" srcId="{5F8C096C-7A9E-4F44-B4BB-6345D67E1904}" destId="{09CB7C76-11CC-49D5-9754-25A36497213F}" srcOrd="0" destOrd="0" parTransId="{A3BE7740-1B34-4534-A3C8-5129E6491927}" sibTransId="{559D56EB-656D-414D-9649-87E9030C8736}"/>
    <dgm:cxn modelId="{212415A4-3206-481D-8D73-5FA7C2D1CB7C}" type="presOf" srcId="{2CFB6CFE-931C-45B6-9B42-FD4DD57CAEAB}" destId="{D67BE75D-E81C-4F99-AC86-45C2497F97E8}" srcOrd="0" destOrd="0" presId="urn:microsoft.com/office/officeart/2005/8/layout/vList5"/>
    <dgm:cxn modelId="{5818A01F-B09F-459A-8BBA-82585B198795}" type="presOf" srcId="{09CB7C76-11CC-49D5-9754-25A36497213F}" destId="{517471C0-7EE0-4F65-9F91-B282E9AC06F9}" srcOrd="0" destOrd="0" presId="urn:microsoft.com/office/officeart/2005/8/layout/vList5"/>
    <dgm:cxn modelId="{1CEE387A-ADC0-4A64-A9DD-242F63791C5C}" srcId="{2ECC41A8-92E5-4864-B9CA-950E9353F3E0}" destId="{EC501A99-FCB5-471A-8559-B63F694AFB4F}" srcOrd="0" destOrd="0" parTransId="{34413044-630E-4088-A2EC-5E9427D443DB}" sibTransId="{CD0F2BEE-20DF-45BB-BCA3-CC2E9FAD2286}"/>
    <dgm:cxn modelId="{0BE99395-F276-48EB-8784-A97794A8F988}" srcId="{2B170400-905E-430B-837E-D8275CBAAF1C}" destId="{FAF21445-EF10-443A-9AA5-23A0737C4C78}" srcOrd="0" destOrd="0" parTransId="{FF2F0854-8B47-47E2-A74F-BAED2D7964C4}" sibTransId="{769CB6A1-6587-4C33-97EF-2D822B519F94}"/>
    <dgm:cxn modelId="{DC9F75D2-CE8D-44B9-AD89-4D2223687C9B}" srcId="{5F8C096C-7A9E-4F44-B4BB-6345D67E1904}" destId="{CC951DA7-D205-44FD-A261-2875E156EC8C}" srcOrd="1" destOrd="0" parTransId="{DFBADA10-DB91-4A8F-9FAA-B92AF78D7B05}" sibTransId="{C2E7EABA-69ED-4EFD-8C6A-9E0DD33B1399}"/>
    <dgm:cxn modelId="{0F1797AC-BE9B-4810-B0AC-C27E4E9E8CC5}" type="presOf" srcId="{EC501A99-FCB5-471A-8559-B63F694AFB4F}" destId="{9428E443-714C-41FC-A9DF-168F88CDC26B}" srcOrd="0" destOrd="0" presId="urn:microsoft.com/office/officeart/2005/8/layout/vList5"/>
    <dgm:cxn modelId="{1DB95062-E616-47E6-B4E6-F9CE65A4ABDC}" srcId="{EC501A99-FCB5-471A-8559-B63F694AFB4F}" destId="{2CFB6CFE-931C-45B6-9B42-FD4DD57CAEAB}" srcOrd="0" destOrd="0" parTransId="{6A190E32-CC1C-4343-9279-D48B4F2AAEA4}" sibTransId="{1ADB5858-B300-43DF-A3A1-21DDB3543581}"/>
    <dgm:cxn modelId="{9F0A9454-A8D2-4161-91B6-EA27BDF234A1}" srcId="{EC501A99-FCB5-471A-8559-B63F694AFB4F}" destId="{426D086C-A712-4583-B0C3-2F709AC8F6EA}" srcOrd="1" destOrd="0" parTransId="{15A44C14-E08F-417D-A93C-29156B8898BF}" sibTransId="{F520DC66-9454-4178-89F6-AD590A45680C}"/>
    <dgm:cxn modelId="{6D7D4841-F7AC-458A-A326-D205EF128EA6}" type="presOf" srcId="{426D086C-A712-4583-B0C3-2F709AC8F6EA}" destId="{D67BE75D-E81C-4F99-AC86-45C2497F97E8}" srcOrd="0" destOrd="1" presId="urn:microsoft.com/office/officeart/2005/8/layout/vList5"/>
    <dgm:cxn modelId="{DD8E5E4E-B9C0-4B16-8BBE-833FC65FDFC7}" type="presOf" srcId="{5F8C096C-7A9E-4F44-B4BB-6345D67E1904}" destId="{E9395BE7-B7F3-4585-AB1B-D12CEF0EE475}" srcOrd="0" destOrd="0" presId="urn:microsoft.com/office/officeart/2005/8/layout/vList5"/>
    <dgm:cxn modelId="{C0317F48-29E4-4B5F-A56E-3870C4EDE0E7}" type="presOf" srcId="{FAF21445-EF10-443A-9AA5-23A0737C4C78}" destId="{6119F6FB-2636-4911-B7F7-67F86FEB6820}" srcOrd="0" destOrd="0" presId="urn:microsoft.com/office/officeart/2005/8/layout/vList5"/>
    <dgm:cxn modelId="{9B2E9028-57D1-49D0-BFFD-BDBD14062A31}" srcId="{2ECC41A8-92E5-4864-B9CA-950E9353F3E0}" destId="{5F8C096C-7A9E-4F44-B4BB-6345D67E1904}" srcOrd="2" destOrd="0" parTransId="{95B9F976-F534-4AD9-A77B-E8511B66EE5F}" sibTransId="{9DAA6481-2F70-4DB0-B892-4D2514E26738}"/>
    <dgm:cxn modelId="{C0CE9432-3F1E-4593-902E-5FC9B284B108}" type="presOf" srcId="{CC951DA7-D205-44FD-A261-2875E156EC8C}" destId="{517471C0-7EE0-4F65-9F91-B282E9AC06F9}" srcOrd="0" destOrd="1" presId="urn:microsoft.com/office/officeart/2005/8/layout/vList5"/>
    <dgm:cxn modelId="{57F2C8F7-B52A-411F-92E1-478D3D5D1ACB}" srcId="{2ECC41A8-92E5-4864-B9CA-950E9353F3E0}" destId="{2B170400-905E-430B-837E-D8275CBAAF1C}" srcOrd="1" destOrd="0" parTransId="{90EBEAB7-DADB-429B-8C70-7A3BC85CC427}" sibTransId="{538BC13A-BF09-4733-A313-AF0789C30ABF}"/>
    <dgm:cxn modelId="{5644A9CE-2B78-4D95-A89C-ABD7F033838B}" type="presParOf" srcId="{7ED1690A-B913-4C07-83E3-70D6CCA15AC2}" destId="{9D1B1B1E-DD0F-431C-8BE4-D880F3DC9B40}" srcOrd="0" destOrd="0" presId="urn:microsoft.com/office/officeart/2005/8/layout/vList5"/>
    <dgm:cxn modelId="{888F8C0B-4D7A-48C1-8557-719360BA1A28}" type="presParOf" srcId="{9D1B1B1E-DD0F-431C-8BE4-D880F3DC9B40}" destId="{9428E443-714C-41FC-A9DF-168F88CDC26B}" srcOrd="0" destOrd="0" presId="urn:microsoft.com/office/officeart/2005/8/layout/vList5"/>
    <dgm:cxn modelId="{551EB8F6-C751-4979-9C10-72FC11F1861C}" type="presParOf" srcId="{9D1B1B1E-DD0F-431C-8BE4-D880F3DC9B40}" destId="{D67BE75D-E81C-4F99-AC86-45C2497F97E8}" srcOrd="1" destOrd="0" presId="urn:microsoft.com/office/officeart/2005/8/layout/vList5"/>
    <dgm:cxn modelId="{9C42680E-AEEF-4AEA-9C4F-6959DA88651D}" type="presParOf" srcId="{7ED1690A-B913-4C07-83E3-70D6CCA15AC2}" destId="{8FA1DF6C-5346-4C15-B8B4-E1DB38FC5F85}" srcOrd="1" destOrd="0" presId="urn:microsoft.com/office/officeart/2005/8/layout/vList5"/>
    <dgm:cxn modelId="{A6F96C5F-0C6D-4A9D-8AB8-1C87671E2823}" type="presParOf" srcId="{7ED1690A-B913-4C07-83E3-70D6CCA15AC2}" destId="{6308B64E-F6D4-4F68-8FAB-D8022412242F}" srcOrd="2" destOrd="0" presId="urn:microsoft.com/office/officeart/2005/8/layout/vList5"/>
    <dgm:cxn modelId="{4732BCF6-C2C9-4247-ADE5-6DCDDE00A68F}" type="presParOf" srcId="{6308B64E-F6D4-4F68-8FAB-D8022412242F}" destId="{0FF9E5C9-095F-4766-BCE4-999FB6D2E581}" srcOrd="0" destOrd="0" presId="urn:microsoft.com/office/officeart/2005/8/layout/vList5"/>
    <dgm:cxn modelId="{E2D9487D-E891-48F4-9B4C-3D8B47DF7F62}" type="presParOf" srcId="{6308B64E-F6D4-4F68-8FAB-D8022412242F}" destId="{6119F6FB-2636-4911-B7F7-67F86FEB6820}" srcOrd="1" destOrd="0" presId="urn:microsoft.com/office/officeart/2005/8/layout/vList5"/>
    <dgm:cxn modelId="{4058E92D-D413-4B41-9596-C3EB911D2B5F}" type="presParOf" srcId="{7ED1690A-B913-4C07-83E3-70D6CCA15AC2}" destId="{6E31673B-4B96-40C1-A375-64B306672ACA}" srcOrd="3" destOrd="0" presId="urn:microsoft.com/office/officeart/2005/8/layout/vList5"/>
    <dgm:cxn modelId="{87D73BEE-95A0-4586-8939-55AC321ACDBD}" type="presParOf" srcId="{7ED1690A-B913-4C07-83E3-70D6CCA15AC2}" destId="{F0297568-B14C-448B-95BB-6BC96F2BEF90}" srcOrd="4" destOrd="0" presId="urn:microsoft.com/office/officeart/2005/8/layout/vList5"/>
    <dgm:cxn modelId="{96D5D9E5-E77A-4A7A-8C3C-C7B4798C6F61}" type="presParOf" srcId="{F0297568-B14C-448B-95BB-6BC96F2BEF90}" destId="{E9395BE7-B7F3-4585-AB1B-D12CEF0EE475}" srcOrd="0" destOrd="0" presId="urn:microsoft.com/office/officeart/2005/8/layout/vList5"/>
    <dgm:cxn modelId="{D0DD46A5-1A81-4AED-A04C-DAA6D6A5D3C3}" type="presParOf" srcId="{F0297568-B14C-448B-95BB-6BC96F2BEF90}" destId="{517471C0-7EE0-4F65-9F91-B282E9AC06F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CC41A8-92E5-4864-B9CA-950E9353F3E0}" type="doc">
      <dgm:prSet loTypeId="urn:microsoft.com/office/officeart/2005/8/layout/vList5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ca-ES"/>
        </a:p>
      </dgm:t>
    </dgm:pt>
    <dgm:pt modelId="{EC501A99-FCB5-471A-8559-B63F694AFB4F}">
      <dgm:prSet phldrT="[Texto]"/>
      <dgm:spPr/>
      <dgm:t>
        <a:bodyPr/>
        <a:lstStyle/>
        <a:p>
          <a:r>
            <a:rPr lang="ca-ES" dirty="0" smtClean="0"/>
            <a:t>Destí turístic responsable i sostenible</a:t>
          </a:r>
          <a:endParaRPr lang="ca-ES" dirty="0"/>
        </a:p>
      </dgm:t>
    </dgm:pt>
    <dgm:pt modelId="{34413044-630E-4088-A2EC-5E9427D443DB}" type="parTrans" cxnId="{1CEE387A-ADC0-4A64-A9DD-242F63791C5C}">
      <dgm:prSet/>
      <dgm:spPr/>
      <dgm:t>
        <a:bodyPr/>
        <a:lstStyle/>
        <a:p>
          <a:endParaRPr lang="ca-ES"/>
        </a:p>
      </dgm:t>
    </dgm:pt>
    <dgm:pt modelId="{CD0F2BEE-20DF-45BB-BCA3-CC2E9FAD2286}" type="sibTrans" cxnId="{1CEE387A-ADC0-4A64-A9DD-242F63791C5C}">
      <dgm:prSet/>
      <dgm:spPr/>
      <dgm:t>
        <a:bodyPr/>
        <a:lstStyle/>
        <a:p>
          <a:endParaRPr lang="ca-ES"/>
        </a:p>
      </dgm:t>
    </dgm:pt>
    <dgm:pt modelId="{2CFB6CFE-931C-45B6-9B42-FD4DD57CAEAB}">
      <dgm:prSet phldrT="[Texto]"/>
      <dgm:spPr/>
      <dgm:t>
        <a:bodyPr/>
        <a:lstStyle/>
        <a:p>
          <a:r>
            <a:rPr lang="es-ES" dirty="0" smtClean="0"/>
            <a:t>Canvi de </a:t>
          </a:r>
          <a:r>
            <a:rPr lang="es-ES" dirty="0" err="1" smtClean="0"/>
            <a:t>model</a:t>
          </a:r>
          <a:r>
            <a:rPr lang="es-ES" dirty="0" smtClean="0"/>
            <a:t> </a:t>
          </a:r>
          <a:r>
            <a:rPr lang="es-ES" dirty="0" err="1" smtClean="0"/>
            <a:t>dels</a:t>
          </a:r>
          <a:r>
            <a:rPr lang="es-ES" dirty="0" smtClean="0"/>
            <a:t> </a:t>
          </a:r>
          <a:r>
            <a:rPr lang="es-ES" dirty="0" err="1" smtClean="0"/>
            <a:t>establiments</a:t>
          </a:r>
          <a:r>
            <a:rPr lang="es-ES" dirty="0" smtClean="0"/>
            <a:t> </a:t>
          </a:r>
          <a:r>
            <a:rPr lang="es-ES" dirty="0" err="1" smtClean="0"/>
            <a:t>turístics</a:t>
          </a:r>
          <a:r>
            <a:rPr lang="es-ES" dirty="0" smtClean="0"/>
            <a:t>, per </a:t>
          </a:r>
          <a:r>
            <a:rPr lang="es-ES" dirty="0" err="1" smtClean="0"/>
            <a:t>exemple</a:t>
          </a:r>
          <a:r>
            <a:rPr lang="es-ES" dirty="0" smtClean="0"/>
            <a:t> </a:t>
          </a:r>
          <a:r>
            <a:rPr lang="es-ES" dirty="0" err="1" smtClean="0"/>
            <a:t>modificant</a:t>
          </a:r>
          <a:r>
            <a:rPr lang="es-ES" dirty="0" smtClean="0"/>
            <a:t> les </a:t>
          </a:r>
          <a:r>
            <a:rPr lang="es-ES" dirty="0" err="1" smtClean="0"/>
            <a:t>seves</a:t>
          </a:r>
          <a:r>
            <a:rPr lang="es-ES" dirty="0" smtClean="0"/>
            <a:t> </a:t>
          </a:r>
          <a:r>
            <a:rPr lang="es-ES" dirty="0" err="1" smtClean="0"/>
            <a:t>infraestructures</a:t>
          </a:r>
          <a:r>
            <a:rPr lang="es-ES" dirty="0" smtClean="0"/>
            <a:t>.</a:t>
          </a:r>
          <a:endParaRPr lang="ca-ES" dirty="0"/>
        </a:p>
      </dgm:t>
    </dgm:pt>
    <dgm:pt modelId="{6A190E32-CC1C-4343-9279-D48B4F2AAEA4}" type="parTrans" cxnId="{1DB95062-E616-47E6-B4E6-F9CE65A4ABDC}">
      <dgm:prSet/>
      <dgm:spPr/>
      <dgm:t>
        <a:bodyPr/>
        <a:lstStyle/>
        <a:p>
          <a:endParaRPr lang="ca-ES"/>
        </a:p>
      </dgm:t>
    </dgm:pt>
    <dgm:pt modelId="{1ADB5858-B300-43DF-A3A1-21DDB3543581}" type="sibTrans" cxnId="{1DB95062-E616-47E6-B4E6-F9CE65A4ABDC}">
      <dgm:prSet/>
      <dgm:spPr/>
      <dgm:t>
        <a:bodyPr/>
        <a:lstStyle/>
        <a:p>
          <a:endParaRPr lang="ca-ES"/>
        </a:p>
      </dgm:t>
    </dgm:pt>
    <dgm:pt modelId="{426D086C-A712-4583-B0C3-2F709AC8F6EA}">
      <dgm:prSet phldrT="[Texto]"/>
      <dgm:spPr/>
      <dgm:t>
        <a:bodyPr/>
        <a:lstStyle/>
        <a:p>
          <a:r>
            <a:rPr lang="es-ES" dirty="0" err="1" smtClean="0"/>
            <a:t>coresponsabilització</a:t>
          </a:r>
          <a:r>
            <a:rPr lang="es-ES" dirty="0" smtClean="0"/>
            <a:t> de </a:t>
          </a:r>
          <a:r>
            <a:rPr lang="es-ES" dirty="0" err="1" smtClean="0"/>
            <a:t>tots</a:t>
          </a:r>
          <a:r>
            <a:rPr lang="es-ES" dirty="0" smtClean="0"/>
            <a:t> </a:t>
          </a:r>
          <a:r>
            <a:rPr lang="es-ES" dirty="0" err="1" smtClean="0"/>
            <a:t>els</a:t>
          </a:r>
          <a:r>
            <a:rPr lang="es-ES" dirty="0" smtClean="0"/>
            <a:t> </a:t>
          </a:r>
          <a:r>
            <a:rPr lang="es-ES" dirty="0" err="1" smtClean="0"/>
            <a:t>actors</a:t>
          </a:r>
          <a:r>
            <a:rPr lang="es-ES" dirty="0" smtClean="0"/>
            <a:t> (també la </a:t>
          </a:r>
          <a:r>
            <a:rPr lang="es-ES" dirty="0" err="1" smtClean="0"/>
            <a:t>ciutadania</a:t>
          </a:r>
          <a:r>
            <a:rPr lang="es-ES" dirty="0" smtClean="0"/>
            <a:t>).</a:t>
          </a:r>
          <a:endParaRPr lang="ca-ES" dirty="0"/>
        </a:p>
      </dgm:t>
    </dgm:pt>
    <dgm:pt modelId="{15A44C14-E08F-417D-A93C-29156B8898BF}" type="parTrans" cxnId="{9F0A9454-A8D2-4161-91B6-EA27BDF234A1}">
      <dgm:prSet/>
      <dgm:spPr/>
      <dgm:t>
        <a:bodyPr/>
        <a:lstStyle/>
        <a:p>
          <a:endParaRPr lang="ca-ES"/>
        </a:p>
      </dgm:t>
    </dgm:pt>
    <dgm:pt modelId="{F520DC66-9454-4178-89F6-AD590A45680C}" type="sibTrans" cxnId="{9F0A9454-A8D2-4161-91B6-EA27BDF234A1}">
      <dgm:prSet/>
      <dgm:spPr/>
      <dgm:t>
        <a:bodyPr/>
        <a:lstStyle/>
        <a:p>
          <a:endParaRPr lang="ca-ES"/>
        </a:p>
      </dgm:t>
    </dgm:pt>
    <dgm:pt modelId="{2B170400-905E-430B-837E-D8275CBAAF1C}">
      <dgm:prSet phldrT="[Texto]"/>
      <dgm:spPr/>
      <dgm:t>
        <a:bodyPr/>
        <a:lstStyle/>
        <a:p>
          <a:r>
            <a:rPr lang="ca-ES" dirty="0" smtClean="0"/>
            <a:t>La Silvicultura, una activitat tradicional per a un territori </a:t>
          </a:r>
          <a:r>
            <a:rPr lang="ca-ES" dirty="0" err="1" smtClean="0"/>
            <a:t>resilient</a:t>
          </a:r>
          <a:endParaRPr lang="ca-ES" dirty="0"/>
        </a:p>
      </dgm:t>
    </dgm:pt>
    <dgm:pt modelId="{90EBEAB7-DADB-429B-8C70-7A3BC85CC427}" type="parTrans" cxnId="{57F2C8F7-B52A-411F-92E1-478D3D5D1ACB}">
      <dgm:prSet/>
      <dgm:spPr/>
      <dgm:t>
        <a:bodyPr/>
        <a:lstStyle/>
        <a:p>
          <a:endParaRPr lang="ca-ES"/>
        </a:p>
      </dgm:t>
    </dgm:pt>
    <dgm:pt modelId="{538BC13A-BF09-4733-A313-AF0789C30ABF}" type="sibTrans" cxnId="{57F2C8F7-B52A-411F-92E1-478D3D5D1ACB}">
      <dgm:prSet/>
      <dgm:spPr/>
      <dgm:t>
        <a:bodyPr/>
        <a:lstStyle/>
        <a:p>
          <a:endParaRPr lang="ca-ES"/>
        </a:p>
      </dgm:t>
    </dgm:pt>
    <dgm:pt modelId="{FAF21445-EF10-443A-9AA5-23A0737C4C78}">
      <dgm:prSet phldrT="[Texto]"/>
      <dgm:spPr/>
      <dgm:t>
        <a:bodyPr/>
        <a:lstStyle/>
        <a:p>
          <a:r>
            <a:rPr lang="es-ES" dirty="0" err="1" smtClean="0"/>
            <a:t>Model</a:t>
          </a:r>
          <a:r>
            <a:rPr lang="es-ES" dirty="0" smtClean="0"/>
            <a:t> de </a:t>
          </a:r>
          <a:r>
            <a:rPr lang="es-ES" dirty="0" err="1" smtClean="0"/>
            <a:t>gestió</a:t>
          </a:r>
          <a:r>
            <a:rPr lang="es-ES" dirty="0" smtClean="0"/>
            <a:t> forestal que </a:t>
          </a:r>
          <a:r>
            <a:rPr lang="es-ES" dirty="0" err="1" smtClean="0"/>
            <a:t>augmenti</a:t>
          </a:r>
          <a:r>
            <a:rPr lang="es-ES" dirty="0" smtClean="0"/>
            <a:t> la </a:t>
          </a:r>
          <a:r>
            <a:rPr lang="es-ES" dirty="0" err="1" smtClean="0"/>
            <a:t>resistència</a:t>
          </a:r>
          <a:r>
            <a:rPr lang="es-ES" dirty="0" smtClean="0"/>
            <a:t> i la </a:t>
          </a:r>
          <a:r>
            <a:rPr lang="es-ES" dirty="0" err="1" smtClean="0"/>
            <a:t>resiliència</a:t>
          </a:r>
          <a:r>
            <a:rPr lang="es-ES" dirty="0" smtClean="0"/>
            <a:t> de les </a:t>
          </a:r>
          <a:r>
            <a:rPr lang="es-ES" dirty="0" err="1" smtClean="0"/>
            <a:t>masses</a:t>
          </a:r>
          <a:r>
            <a:rPr lang="es-ES" dirty="0" smtClean="0"/>
            <a:t> </a:t>
          </a:r>
          <a:r>
            <a:rPr lang="es-ES" dirty="0" err="1" smtClean="0"/>
            <a:t>forestals</a:t>
          </a:r>
          <a:r>
            <a:rPr lang="es-ES" dirty="0" smtClean="0"/>
            <a:t>, </a:t>
          </a:r>
          <a:r>
            <a:rPr lang="es-ES" dirty="0" err="1" smtClean="0"/>
            <a:t>sempre</a:t>
          </a:r>
          <a:r>
            <a:rPr lang="es-ES" dirty="0" smtClean="0"/>
            <a:t> </a:t>
          </a:r>
          <a:r>
            <a:rPr lang="es-ES" dirty="0" err="1" smtClean="0"/>
            <a:t>considerat</a:t>
          </a:r>
          <a:r>
            <a:rPr lang="es-ES" dirty="0" smtClean="0"/>
            <a:t> </a:t>
          </a:r>
          <a:r>
            <a:rPr lang="es-ES" dirty="0" err="1" smtClean="0"/>
            <a:t>amb</a:t>
          </a:r>
          <a:r>
            <a:rPr lang="es-ES" dirty="0" smtClean="0"/>
            <a:t> la </a:t>
          </a:r>
          <a:r>
            <a:rPr lang="es-ES" dirty="0" err="1" smtClean="0"/>
            <a:t>comercialització</a:t>
          </a:r>
          <a:r>
            <a:rPr lang="es-ES" dirty="0" smtClean="0"/>
            <a:t> </a:t>
          </a:r>
          <a:r>
            <a:rPr lang="es-ES" dirty="0" err="1" smtClean="0"/>
            <a:t>dels</a:t>
          </a:r>
          <a:r>
            <a:rPr lang="es-ES" dirty="0" smtClean="0"/>
            <a:t> </a:t>
          </a:r>
          <a:r>
            <a:rPr lang="es-ES" dirty="0" err="1" smtClean="0"/>
            <a:t>productes</a:t>
          </a:r>
          <a:r>
            <a:rPr lang="es-ES" dirty="0" smtClean="0"/>
            <a:t> </a:t>
          </a:r>
          <a:r>
            <a:rPr lang="es-ES" dirty="0" err="1" smtClean="0"/>
            <a:t>resultants</a:t>
          </a:r>
          <a:r>
            <a:rPr lang="es-ES" dirty="0" smtClean="0"/>
            <a:t>.</a:t>
          </a:r>
          <a:endParaRPr lang="ca-ES" dirty="0"/>
        </a:p>
      </dgm:t>
    </dgm:pt>
    <dgm:pt modelId="{FF2F0854-8B47-47E2-A74F-BAED2D7964C4}" type="parTrans" cxnId="{0BE99395-F276-48EB-8784-A97794A8F988}">
      <dgm:prSet/>
      <dgm:spPr/>
      <dgm:t>
        <a:bodyPr/>
        <a:lstStyle/>
        <a:p>
          <a:endParaRPr lang="ca-ES"/>
        </a:p>
      </dgm:t>
    </dgm:pt>
    <dgm:pt modelId="{769CB6A1-6587-4C33-97EF-2D822B519F94}" type="sibTrans" cxnId="{0BE99395-F276-48EB-8784-A97794A8F988}">
      <dgm:prSet/>
      <dgm:spPr/>
      <dgm:t>
        <a:bodyPr/>
        <a:lstStyle/>
        <a:p>
          <a:endParaRPr lang="ca-ES"/>
        </a:p>
      </dgm:t>
    </dgm:pt>
    <dgm:pt modelId="{E2EB26A8-AF5D-4166-9571-B9538151CAA8}">
      <dgm:prSet phldrT="[Texto]"/>
      <dgm:spPr/>
      <dgm:t>
        <a:bodyPr/>
        <a:lstStyle/>
        <a:p>
          <a:r>
            <a:rPr lang="es-ES" dirty="0" err="1" smtClean="0"/>
            <a:t>Treball</a:t>
          </a:r>
          <a:r>
            <a:rPr lang="es-ES" dirty="0" smtClean="0"/>
            <a:t> en </a:t>
          </a:r>
          <a:r>
            <a:rPr lang="es-ES" dirty="0" err="1" smtClean="0"/>
            <a:t>xarxa</a:t>
          </a:r>
          <a:endParaRPr lang="ca-ES" dirty="0"/>
        </a:p>
      </dgm:t>
    </dgm:pt>
    <dgm:pt modelId="{9D7A1DE5-5CE8-42A5-9CB0-42EE5556ABC7}" type="parTrans" cxnId="{08C8A64A-1A30-47E0-866E-93C869969A9E}">
      <dgm:prSet/>
      <dgm:spPr/>
      <dgm:t>
        <a:bodyPr/>
        <a:lstStyle/>
        <a:p>
          <a:endParaRPr lang="ca-ES"/>
        </a:p>
      </dgm:t>
    </dgm:pt>
    <dgm:pt modelId="{FAE32228-9A6D-40EF-A0C7-FE7548268B19}" type="sibTrans" cxnId="{08C8A64A-1A30-47E0-866E-93C869969A9E}">
      <dgm:prSet/>
      <dgm:spPr/>
      <dgm:t>
        <a:bodyPr/>
        <a:lstStyle/>
        <a:p>
          <a:endParaRPr lang="ca-ES"/>
        </a:p>
      </dgm:t>
    </dgm:pt>
    <dgm:pt modelId="{0F9027AC-D25A-4F5C-A9F4-CF2D43C9AAB7}">
      <dgm:prSet phldrT="[Texto]"/>
      <dgm:spPr/>
      <dgm:t>
        <a:bodyPr/>
        <a:lstStyle/>
        <a:p>
          <a:r>
            <a:rPr lang="es-ES" dirty="0" smtClean="0"/>
            <a:t>La CETS </a:t>
          </a:r>
          <a:r>
            <a:rPr lang="es-ES" dirty="0" err="1" smtClean="0"/>
            <a:t>com</a:t>
          </a:r>
          <a:r>
            <a:rPr lang="es-ES" dirty="0" smtClean="0"/>
            <a:t> a plataforma</a:t>
          </a:r>
          <a:endParaRPr lang="ca-ES" dirty="0"/>
        </a:p>
      </dgm:t>
    </dgm:pt>
    <dgm:pt modelId="{6B21AEA0-F52F-407A-9695-8D3D57A48507}" type="parTrans" cxnId="{0C30FAAA-B33C-41E5-8698-A4B145744F8E}">
      <dgm:prSet/>
      <dgm:spPr/>
      <dgm:t>
        <a:bodyPr/>
        <a:lstStyle/>
        <a:p>
          <a:endParaRPr lang="ca-ES"/>
        </a:p>
      </dgm:t>
    </dgm:pt>
    <dgm:pt modelId="{1A3FB889-D794-449A-8867-165C133A4EDF}" type="sibTrans" cxnId="{0C30FAAA-B33C-41E5-8698-A4B145744F8E}">
      <dgm:prSet/>
      <dgm:spPr/>
      <dgm:t>
        <a:bodyPr/>
        <a:lstStyle/>
        <a:p>
          <a:endParaRPr lang="ca-ES"/>
        </a:p>
      </dgm:t>
    </dgm:pt>
    <dgm:pt modelId="{5F6F68B7-0F40-4F8C-A6FB-2FE7D07EB165}">
      <dgm:prSet phldrT="[Texto]"/>
      <dgm:spPr/>
      <dgm:t>
        <a:bodyPr/>
        <a:lstStyle/>
        <a:p>
          <a:r>
            <a:rPr lang="es-ES" dirty="0" err="1" smtClean="0"/>
            <a:t>Explotacions</a:t>
          </a:r>
          <a:r>
            <a:rPr lang="es-ES" dirty="0" smtClean="0"/>
            <a:t> </a:t>
          </a:r>
          <a:r>
            <a:rPr lang="es-ES" dirty="0" err="1" smtClean="0"/>
            <a:t>locals</a:t>
          </a:r>
          <a:r>
            <a:rPr lang="es-ES" dirty="0" smtClean="0"/>
            <a:t> </a:t>
          </a:r>
          <a:r>
            <a:rPr lang="es-ES" dirty="0" err="1" smtClean="0"/>
            <a:t>amb</a:t>
          </a:r>
          <a:r>
            <a:rPr lang="es-ES" dirty="0" smtClean="0"/>
            <a:t> </a:t>
          </a:r>
          <a:r>
            <a:rPr lang="es-ES" dirty="0" err="1" smtClean="0"/>
            <a:t>objectius</a:t>
          </a:r>
          <a:r>
            <a:rPr lang="es-ES" dirty="0" smtClean="0"/>
            <a:t> </a:t>
          </a:r>
          <a:r>
            <a:rPr lang="es-ES" dirty="0" err="1" smtClean="0"/>
            <a:t>globals</a:t>
          </a:r>
          <a:r>
            <a:rPr lang="es-ES" dirty="0" smtClean="0"/>
            <a:t>.</a:t>
          </a:r>
          <a:endParaRPr lang="ca-ES" dirty="0"/>
        </a:p>
      </dgm:t>
    </dgm:pt>
    <dgm:pt modelId="{743773B1-8D64-4F5C-BFC4-A24E890ADA40}" type="parTrans" cxnId="{1FAC1E11-94EE-4EBF-B718-F13726F3E0E9}">
      <dgm:prSet/>
      <dgm:spPr/>
      <dgm:t>
        <a:bodyPr/>
        <a:lstStyle/>
        <a:p>
          <a:endParaRPr lang="ca-ES"/>
        </a:p>
      </dgm:t>
    </dgm:pt>
    <dgm:pt modelId="{2DE0DAA5-570A-42AE-98AE-C761E7852984}" type="sibTrans" cxnId="{1FAC1E11-94EE-4EBF-B718-F13726F3E0E9}">
      <dgm:prSet/>
      <dgm:spPr/>
      <dgm:t>
        <a:bodyPr/>
        <a:lstStyle/>
        <a:p>
          <a:endParaRPr lang="ca-ES"/>
        </a:p>
      </dgm:t>
    </dgm:pt>
    <dgm:pt modelId="{7ED1690A-B913-4C07-83E3-70D6CCA15AC2}" type="pres">
      <dgm:prSet presAssocID="{2ECC41A8-92E5-4864-B9CA-950E9353F3E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1B1B1E-DD0F-431C-8BE4-D880F3DC9B40}" type="pres">
      <dgm:prSet presAssocID="{EC501A99-FCB5-471A-8559-B63F694AFB4F}" presName="linNode" presStyleCnt="0"/>
      <dgm:spPr/>
    </dgm:pt>
    <dgm:pt modelId="{9428E443-714C-41FC-A9DF-168F88CDC26B}" type="pres">
      <dgm:prSet presAssocID="{EC501A99-FCB5-471A-8559-B63F694AFB4F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67BE75D-E81C-4F99-AC86-45C2497F97E8}" type="pres">
      <dgm:prSet presAssocID="{EC501A99-FCB5-471A-8559-B63F694AFB4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8FA1DF6C-5346-4C15-B8B4-E1DB38FC5F85}" type="pres">
      <dgm:prSet presAssocID="{CD0F2BEE-20DF-45BB-BCA3-CC2E9FAD2286}" presName="sp" presStyleCnt="0"/>
      <dgm:spPr/>
    </dgm:pt>
    <dgm:pt modelId="{6308B64E-F6D4-4F68-8FAB-D8022412242F}" type="pres">
      <dgm:prSet presAssocID="{2B170400-905E-430B-837E-D8275CBAAF1C}" presName="linNode" presStyleCnt="0"/>
      <dgm:spPr/>
    </dgm:pt>
    <dgm:pt modelId="{0FF9E5C9-095F-4766-BCE4-999FB6D2E581}" type="pres">
      <dgm:prSet presAssocID="{2B170400-905E-430B-837E-D8275CBAAF1C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6119F6FB-2636-4911-B7F7-67F86FEB6820}" type="pres">
      <dgm:prSet presAssocID="{2B170400-905E-430B-837E-D8275CBAAF1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08C8A64A-1A30-47E0-866E-93C869969A9E}" srcId="{EC501A99-FCB5-471A-8559-B63F694AFB4F}" destId="{E2EB26A8-AF5D-4166-9571-B9538151CAA8}" srcOrd="2" destOrd="0" parTransId="{9D7A1DE5-5CE8-42A5-9CB0-42EE5556ABC7}" sibTransId="{FAE32228-9A6D-40EF-A0C7-FE7548268B19}"/>
    <dgm:cxn modelId="{1CEE387A-ADC0-4A64-A9DD-242F63791C5C}" srcId="{2ECC41A8-92E5-4864-B9CA-950E9353F3E0}" destId="{EC501A99-FCB5-471A-8559-B63F694AFB4F}" srcOrd="0" destOrd="0" parTransId="{34413044-630E-4088-A2EC-5E9427D443DB}" sibTransId="{CD0F2BEE-20DF-45BB-BCA3-CC2E9FAD2286}"/>
    <dgm:cxn modelId="{2CD1BDF5-AD81-429E-8A80-58AD6C92D0D9}" type="presOf" srcId="{2CFB6CFE-931C-45B6-9B42-FD4DD57CAEAB}" destId="{D67BE75D-E81C-4F99-AC86-45C2497F97E8}" srcOrd="0" destOrd="0" presId="urn:microsoft.com/office/officeart/2005/8/layout/vList5"/>
    <dgm:cxn modelId="{1BEBB29D-D7E7-4583-8C4C-AEC57891ABA5}" type="presOf" srcId="{5F6F68B7-0F40-4F8C-A6FB-2FE7D07EB165}" destId="{6119F6FB-2636-4911-B7F7-67F86FEB6820}" srcOrd="0" destOrd="1" presId="urn:microsoft.com/office/officeart/2005/8/layout/vList5"/>
    <dgm:cxn modelId="{1FAC1E11-94EE-4EBF-B718-F13726F3E0E9}" srcId="{2B170400-905E-430B-837E-D8275CBAAF1C}" destId="{5F6F68B7-0F40-4F8C-A6FB-2FE7D07EB165}" srcOrd="1" destOrd="0" parTransId="{743773B1-8D64-4F5C-BFC4-A24E890ADA40}" sibTransId="{2DE0DAA5-570A-42AE-98AE-C761E7852984}"/>
    <dgm:cxn modelId="{0BE99395-F276-48EB-8784-A97794A8F988}" srcId="{2B170400-905E-430B-837E-D8275CBAAF1C}" destId="{FAF21445-EF10-443A-9AA5-23A0737C4C78}" srcOrd="0" destOrd="0" parTransId="{FF2F0854-8B47-47E2-A74F-BAED2D7964C4}" sibTransId="{769CB6A1-6587-4C33-97EF-2D822B519F94}"/>
    <dgm:cxn modelId="{399B1515-5002-45A8-8FC4-646DE10F523E}" type="presOf" srcId="{2B170400-905E-430B-837E-D8275CBAAF1C}" destId="{0FF9E5C9-095F-4766-BCE4-999FB6D2E581}" srcOrd="0" destOrd="0" presId="urn:microsoft.com/office/officeart/2005/8/layout/vList5"/>
    <dgm:cxn modelId="{1DB95062-E616-47E6-B4E6-F9CE65A4ABDC}" srcId="{EC501A99-FCB5-471A-8559-B63F694AFB4F}" destId="{2CFB6CFE-931C-45B6-9B42-FD4DD57CAEAB}" srcOrd="0" destOrd="0" parTransId="{6A190E32-CC1C-4343-9279-D48B4F2AAEA4}" sibTransId="{1ADB5858-B300-43DF-A3A1-21DDB3543581}"/>
    <dgm:cxn modelId="{175FB206-6CC8-4950-B6AC-35BFCED2347A}" type="presOf" srcId="{2ECC41A8-92E5-4864-B9CA-950E9353F3E0}" destId="{7ED1690A-B913-4C07-83E3-70D6CCA15AC2}" srcOrd="0" destOrd="0" presId="urn:microsoft.com/office/officeart/2005/8/layout/vList5"/>
    <dgm:cxn modelId="{9F0A9454-A8D2-4161-91B6-EA27BDF234A1}" srcId="{EC501A99-FCB5-471A-8559-B63F694AFB4F}" destId="{426D086C-A712-4583-B0C3-2F709AC8F6EA}" srcOrd="1" destOrd="0" parTransId="{15A44C14-E08F-417D-A93C-29156B8898BF}" sibTransId="{F520DC66-9454-4178-89F6-AD590A45680C}"/>
    <dgm:cxn modelId="{0C30FAAA-B33C-41E5-8698-A4B145744F8E}" srcId="{EC501A99-FCB5-471A-8559-B63F694AFB4F}" destId="{0F9027AC-D25A-4F5C-A9F4-CF2D43C9AAB7}" srcOrd="3" destOrd="0" parTransId="{6B21AEA0-F52F-407A-9695-8D3D57A48507}" sibTransId="{1A3FB889-D794-449A-8867-165C133A4EDF}"/>
    <dgm:cxn modelId="{BC4F44EC-411E-4125-BD64-3D8B46E24C35}" type="presOf" srcId="{426D086C-A712-4583-B0C3-2F709AC8F6EA}" destId="{D67BE75D-E81C-4F99-AC86-45C2497F97E8}" srcOrd="0" destOrd="1" presId="urn:microsoft.com/office/officeart/2005/8/layout/vList5"/>
    <dgm:cxn modelId="{57F2C8F7-B52A-411F-92E1-478D3D5D1ACB}" srcId="{2ECC41A8-92E5-4864-B9CA-950E9353F3E0}" destId="{2B170400-905E-430B-837E-D8275CBAAF1C}" srcOrd="1" destOrd="0" parTransId="{90EBEAB7-DADB-429B-8C70-7A3BC85CC427}" sibTransId="{538BC13A-BF09-4733-A313-AF0789C30ABF}"/>
    <dgm:cxn modelId="{95A247CF-18C6-44ED-9325-05A316D8C64F}" type="presOf" srcId="{E2EB26A8-AF5D-4166-9571-B9538151CAA8}" destId="{D67BE75D-E81C-4F99-AC86-45C2497F97E8}" srcOrd="0" destOrd="2" presId="urn:microsoft.com/office/officeart/2005/8/layout/vList5"/>
    <dgm:cxn modelId="{B7E5E48C-4D42-4CEF-9FDD-E698FF6D553F}" type="presOf" srcId="{FAF21445-EF10-443A-9AA5-23A0737C4C78}" destId="{6119F6FB-2636-4911-B7F7-67F86FEB6820}" srcOrd="0" destOrd="0" presId="urn:microsoft.com/office/officeart/2005/8/layout/vList5"/>
    <dgm:cxn modelId="{ED5DDB6D-C3C0-4207-892B-AC7694D0934A}" type="presOf" srcId="{EC501A99-FCB5-471A-8559-B63F694AFB4F}" destId="{9428E443-714C-41FC-A9DF-168F88CDC26B}" srcOrd="0" destOrd="0" presId="urn:microsoft.com/office/officeart/2005/8/layout/vList5"/>
    <dgm:cxn modelId="{314E3A3F-3D62-4CBA-9A02-308535BC03F6}" type="presOf" srcId="{0F9027AC-D25A-4F5C-A9F4-CF2D43C9AAB7}" destId="{D67BE75D-E81C-4F99-AC86-45C2497F97E8}" srcOrd="0" destOrd="3" presId="urn:microsoft.com/office/officeart/2005/8/layout/vList5"/>
    <dgm:cxn modelId="{DC874178-1BA5-44F7-9DED-21CA1E664A68}" type="presParOf" srcId="{7ED1690A-B913-4C07-83E3-70D6CCA15AC2}" destId="{9D1B1B1E-DD0F-431C-8BE4-D880F3DC9B40}" srcOrd="0" destOrd="0" presId="urn:microsoft.com/office/officeart/2005/8/layout/vList5"/>
    <dgm:cxn modelId="{BFC1EFB6-32C0-402A-A487-7E21E99F3067}" type="presParOf" srcId="{9D1B1B1E-DD0F-431C-8BE4-D880F3DC9B40}" destId="{9428E443-714C-41FC-A9DF-168F88CDC26B}" srcOrd="0" destOrd="0" presId="urn:microsoft.com/office/officeart/2005/8/layout/vList5"/>
    <dgm:cxn modelId="{D9540DB9-49EB-40EB-91F4-3A6E83CE0547}" type="presParOf" srcId="{9D1B1B1E-DD0F-431C-8BE4-D880F3DC9B40}" destId="{D67BE75D-E81C-4F99-AC86-45C2497F97E8}" srcOrd="1" destOrd="0" presId="urn:microsoft.com/office/officeart/2005/8/layout/vList5"/>
    <dgm:cxn modelId="{588AE59E-8AB0-4F0A-A1FE-F83F66AEE194}" type="presParOf" srcId="{7ED1690A-B913-4C07-83E3-70D6CCA15AC2}" destId="{8FA1DF6C-5346-4C15-B8B4-E1DB38FC5F85}" srcOrd="1" destOrd="0" presId="urn:microsoft.com/office/officeart/2005/8/layout/vList5"/>
    <dgm:cxn modelId="{0CAF156B-414D-42BE-900D-ADA4DB0FC4F7}" type="presParOf" srcId="{7ED1690A-B913-4C07-83E3-70D6CCA15AC2}" destId="{6308B64E-F6D4-4F68-8FAB-D8022412242F}" srcOrd="2" destOrd="0" presId="urn:microsoft.com/office/officeart/2005/8/layout/vList5"/>
    <dgm:cxn modelId="{E3D2117B-DF65-40DD-9C08-ADFE9686CE63}" type="presParOf" srcId="{6308B64E-F6D4-4F68-8FAB-D8022412242F}" destId="{0FF9E5C9-095F-4766-BCE4-999FB6D2E581}" srcOrd="0" destOrd="0" presId="urn:microsoft.com/office/officeart/2005/8/layout/vList5"/>
    <dgm:cxn modelId="{3E66F414-45FB-4418-A9F9-1C04396A8ACF}" type="presParOf" srcId="{6308B64E-F6D4-4F68-8FAB-D8022412242F}" destId="{6119F6FB-2636-4911-B7F7-67F86FEB682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562AB0-4ADB-4BE7-8E38-C47695D78A6D}" type="doc">
      <dgm:prSet loTypeId="urn:microsoft.com/office/officeart/2005/8/layout/matrix1" loCatId="matrix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ca-ES"/>
        </a:p>
      </dgm:t>
    </dgm:pt>
    <dgm:pt modelId="{7CBEA4F1-7E79-4112-83B3-72FA48BE11AF}">
      <dgm:prSet phldrT="[Texto]"/>
      <dgm:spPr/>
      <dgm:t>
        <a:bodyPr/>
        <a:lstStyle/>
        <a:p>
          <a:r>
            <a:rPr lang="ca-ES" b="1" dirty="0" smtClean="0"/>
            <a:t>Necessitats</a:t>
          </a:r>
          <a:endParaRPr lang="ca-ES" b="1" dirty="0"/>
        </a:p>
      </dgm:t>
    </dgm:pt>
    <dgm:pt modelId="{CDA314C3-4C14-4FD2-B42A-18EE26A3B973}" type="parTrans" cxnId="{7D740BAD-91B0-498A-B23A-54AFCEB08416}">
      <dgm:prSet/>
      <dgm:spPr/>
      <dgm:t>
        <a:bodyPr/>
        <a:lstStyle/>
        <a:p>
          <a:endParaRPr lang="ca-ES"/>
        </a:p>
      </dgm:t>
    </dgm:pt>
    <dgm:pt modelId="{6FA5EAC3-2259-4AC2-9E53-DD1B6B246269}" type="sibTrans" cxnId="{7D740BAD-91B0-498A-B23A-54AFCEB08416}">
      <dgm:prSet/>
      <dgm:spPr/>
      <dgm:t>
        <a:bodyPr/>
        <a:lstStyle/>
        <a:p>
          <a:endParaRPr lang="ca-ES"/>
        </a:p>
      </dgm:t>
    </dgm:pt>
    <dgm:pt modelId="{17F0DF70-7E88-463F-A368-CC41153C0572}">
      <dgm:prSet phldrT="[Texto]"/>
      <dgm:spPr/>
      <dgm:t>
        <a:bodyPr/>
        <a:lstStyle/>
        <a:p>
          <a:r>
            <a:rPr lang="ca-ES" dirty="0" smtClean="0"/>
            <a:t>Logístiques</a:t>
          </a:r>
          <a:endParaRPr lang="ca-ES" dirty="0"/>
        </a:p>
      </dgm:t>
    </dgm:pt>
    <dgm:pt modelId="{9A6D01DB-1D31-446F-B860-AA029A709E6B}" type="parTrans" cxnId="{14BEC417-55C1-4E1A-9BCB-54D1E96E49E4}">
      <dgm:prSet/>
      <dgm:spPr/>
      <dgm:t>
        <a:bodyPr/>
        <a:lstStyle/>
        <a:p>
          <a:endParaRPr lang="ca-ES"/>
        </a:p>
      </dgm:t>
    </dgm:pt>
    <dgm:pt modelId="{2BBF78A5-EFFE-439A-9C56-4BABE6BC404F}" type="sibTrans" cxnId="{14BEC417-55C1-4E1A-9BCB-54D1E96E49E4}">
      <dgm:prSet/>
      <dgm:spPr/>
      <dgm:t>
        <a:bodyPr/>
        <a:lstStyle/>
        <a:p>
          <a:endParaRPr lang="ca-ES"/>
        </a:p>
      </dgm:t>
    </dgm:pt>
    <dgm:pt modelId="{AB2F3545-DC23-4A30-93C5-C6CF717B4AD2}">
      <dgm:prSet phldrT="[Texto]"/>
      <dgm:spPr/>
      <dgm:t>
        <a:bodyPr/>
        <a:lstStyle/>
        <a:p>
          <a:r>
            <a:rPr lang="es-ES" dirty="0" err="1" smtClean="0"/>
            <a:t>Econòmic</a:t>
          </a:r>
          <a:r>
            <a:rPr lang="es-ES" dirty="0" smtClean="0"/>
            <a:t> – </a:t>
          </a:r>
          <a:r>
            <a:rPr lang="es-ES" dirty="0" err="1" smtClean="0"/>
            <a:t>financeres</a:t>
          </a:r>
          <a:endParaRPr lang="ca-ES" dirty="0"/>
        </a:p>
      </dgm:t>
    </dgm:pt>
    <dgm:pt modelId="{400D422E-F871-4F14-B044-E613D1E7771E}" type="parTrans" cxnId="{E3A19065-D974-416B-A141-21AA44C65780}">
      <dgm:prSet/>
      <dgm:spPr/>
      <dgm:t>
        <a:bodyPr/>
        <a:lstStyle/>
        <a:p>
          <a:endParaRPr lang="ca-ES"/>
        </a:p>
      </dgm:t>
    </dgm:pt>
    <dgm:pt modelId="{8CF2A085-839E-402B-8637-18F005086B7A}" type="sibTrans" cxnId="{E3A19065-D974-416B-A141-21AA44C65780}">
      <dgm:prSet/>
      <dgm:spPr/>
      <dgm:t>
        <a:bodyPr/>
        <a:lstStyle/>
        <a:p>
          <a:endParaRPr lang="ca-ES"/>
        </a:p>
      </dgm:t>
    </dgm:pt>
    <dgm:pt modelId="{2849253D-7756-4404-805C-860C15E858F7}">
      <dgm:prSet phldrT="[Texto]"/>
      <dgm:spPr/>
      <dgm:t>
        <a:bodyPr/>
        <a:lstStyle/>
        <a:p>
          <a:r>
            <a:rPr lang="es-ES" b="1" dirty="0" smtClean="0"/>
            <a:t>De </a:t>
          </a:r>
          <a:r>
            <a:rPr lang="es-ES" b="1" dirty="0" err="1" smtClean="0"/>
            <a:t>formació</a:t>
          </a:r>
          <a:endParaRPr lang="ca-ES" dirty="0"/>
        </a:p>
      </dgm:t>
    </dgm:pt>
    <dgm:pt modelId="{1D64348D-7154-4940-AD7D-4D77AAFFDA4A}" type="parTrans" cxnId="{FBE62706-7478-4C13-B372-B3C902E81CCF}">
      <dgm:prSet/>
      <dgm:spPr/>
      <dgm:t>
        <a:bodyPr/>
        <a:lstStyle/>
        <a:p>
          <a:endParaRPr lang="ca-ES"/>
        </a:p>
      </dgm:t>
    </dgm:pt>
    <dgm:pt modelId="{C2614A74-DBCB-403A-9A70-A1C44E8C0CC0}" type="sibTrans" cxnId="{FBE62706-7478-4C13-B372-B3C902E81CCF}">
      <dgm:prSet/>
      <dgm:spPr/>
      <dgm:t>
        <a:bodyPr/>
        <a:lstStyle/>
        <a:p>
          <a:endParaRPr lang="ca-ES"/>
        </a:p>
      </dgm:t>
    </dgm:pt>
    <dgm:pt modelId="{D19ECC4D-91B0-47D6-8D95-B05BD34CFCB9}">
      <dgm:prSet phldrT="[Texto]"/>
      <dgm:spPr/>
      <dgm:t>
        <a:bodyPr/>
        <a:lstStyle/>
        <a:p>
          <a:endParaRPr lang="es-ES"/>
        </a:p>
      </dgm:t>
    </dgm:pt>
    <dgm:pt modelId="{451D8836-A343-454D-B515-8B50FB87D5BF}" type="parTrans" cxnId="{07B015CF-F7FE-423D-AAE5-A3E7B462081E}">
      <dgm:prSet/>
      <dgm:spPr/>
      <dgm:t>
        <a:bodyPr/>
        <a:lstStyle/>
        <a:p>
          <a:endParaRPr lang="ca-ES"/>
        </a:p>
      </dgm:t>
    </dgm:pt>
    <dgm:pt modelId="{FC39E2F2-C9B2-4975-A547-F4EA43B47563}" type="sibTrans" cxnId="{07B015CF-F7FE-423D-AAE5-A3E7B462081E}">
      <dgm:prSet/>
      <dgm:spPr/>
      <dgm:t>
        <a:bodyPr/>
        <a:lstStyle/>
        <a:p>
          <a:endParaRPr lang="ca-ES"/>
        </a:p>
      </dgm:t>
    </dgm:pt>
    <dgm:pt modelId="{9FE54435-D8E3-4845-92E3-5835B209E88F}">
      <dgm:prSet/>
      <dgm:spPr/>
      <dgm:t>
        <a:bodyPr/>
        <a:lstStyle/>
        <a:p>
          <a:r>
            <a:rPr lang="es-ES" b="1" dirty="0" err="1" smtClean="0"/>
            <a:t>Tecnològiques</a:t>
          </a:r>
          <a:endParaRPr lang="ca-ES" dirty="0"/>
        </a:p>
      </dgm:t>
    </dgm:pt>
    <dgm:pt modelId="{E032B947-6D13-49B3-8031-E7C0CBDD47D2}" type="parTrans" cxnId="{EDD0EC96-0D9F-4BAB-A9C4-D3CC5950F305}">
      <dgm:prSet/>
      <dgm:spPr/>
      <dgm:t>
        <a:bodyPr/>
        <a:lstStyle/>
        <a:p>
          <a:endParaRPr lang="ca-ES"/>
        </a:p>
      </dgm:t>
    </dgm:pt>
    <dgm:pt modelId="{B91C9705-3284-477A-9844-3C0B089517D1}" type="sibTrans" cxnId="{EDD0EC96-0D9F-4BAB-A9C4-D3CC5950F305}">
      <dgm:prSet/>
      <dgm:spPr/>
      <dgm:t>
        <a:bodyPr/>
        <a:lstStyle/>
        <a:p>
          <a:endParaRPr lang="ca-ES"/>
        </a:p>
      </dgm:t>
    </dgm:pt>
    <dgm:pt modelId="{9BC44DD4-0DD0-46D9-B7A9-41976D17A69A}">
      <dgm:prSet phldrT="[Texto]"/>
      <dgm:spPr/>
      <dgm:t>
        <a:bodyPr/>
        <a:lstStyle/>
        <a:p>
          <a:endParaRPr lang="es-ES"/>
        </a:p>
      </dgm:t>
    </dgm:pt>
    <dgm:pt modelId="{788F7977-4F44-49FE-A790-D3ABDA891F82}" type="parTrans" cxnId="{00F82600-EE50-42D0-836F-A05AFF82CF8F}">
      <dgm:prSet/>
      <dgm:spPr/>
      <dgm:t>
        <a:bodyPr/>
        <a:lstStyle/>
        <a:p>
          <a:endParaRPr lang="ca-ES"/>
        </a:p>
      </dgm:t>
    </dgm:pt>
    <dgm:pt modelId="{431711D0-0749-41FB-894A-57E5D903E242}" type="sibTrans" cxnId="{00F82600-EE50-42D0-836F-A05AFF82CF8F}">
      <dgm:prSet/>
      <dgm:spPr/>
      <dgm:t>
        <a:bodyPr/>
        <a:lstStyle/>
        <a:p>
          <a:endParaRPr lang="ca-ES"/>
        </a:p>
      </dgm:t>
    </dgm:pt>
    <dgm:pt modelId="{B4B6DF10-04B5-417A-8722-9BEE8972B6FA}" type="pres">
      <dgm:prSet presAssocID="{1C562AB0-4ADB-4BE7-8E38-C47695D78A6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E31B26-65B8-4F0D-8945-83A2A298C559}" type="pres">
      <dgm:prSet presAssocID="{1C562AB0-4ADB-4BE7-8E38-C47695D78A6D}" presName="matrix" presStyleCnt="0"/>
      <dgm:spPr/>
    </dgm:pt>
    <dgm:pt modelId="{76EB39E2-73D8-419C-A46A-AF1DF3E2E0ED}" type="pres">
      <dgm:prSet presAssocID="{1C562AB0-4ADB-4BE7-8E38-C47695D78A6D}" presName="tile1" presStyleLbl="node1" presStyleIdx="0" presStyleCnt="4"/>
      <dgm:spPr/>
      <dgm:t>
        <a:bodyPr/>
        <a:lstStyle/>
        <a:p>
          <a:endParaRPr lang="ca-ES"/>
        </a:p>
      </dgm:t>
    </dgm:pt>
    <dgm:pt modelId="{57D182B4-741D-44C8-8CD5-9714A5672EE3}" type="pres">
      <dgm:prSet presAssocID="{1C562AB0-4ADB-4BE7-8E38-C47695D78A6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68F36C16-5B39-4CF5-BF54-D31DE571884C}" type="pres">
      <dgm:prSet presAssocID="{1C562AB0-4ADB-4BE7-8E38-C47695D78A6D}" presName="tile2" presStyleLbl="node1" presStyleIdx="1" presStyleCnt="4" custLinFactNeighborX="2344" custLinFactNeighborY="1562"/>
      <dgm:spPr/>
      <dgm:t>
        <a:bodyPr/>
        <a:lstStyle/>
        <a:p>
          <a:endParaRPr lang="ca-ES"/>
        </a:p>
      </dgm:t>
    </dgm:pt>
    <dgm:pt modelId="{CEA5A730-237C-4E30-A246-21315F7CF77A}" type="pres">
      <dgm:prSet presAssocID="{1C562AB0-4ADB-4BE7-8E38-C47695D78A6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29AE1314-2C84-428D-9ED8-6D886E5ADE64}" type="pres">
      <dgm:prSet presAssocID="{1C562AB0-4ADB-4BE7-8E38-C47695D78A6D}" presName="tile3" presStyleLbl="node1" presStyleIdx="2" presStyleCnt="4"/>
      <dgm:spPr/>
      <dgm:t>
        <a:bodyPr/>
        <a:lstStyle/>
        <a:p>
          <a:endParaRPr lang="es-ES"/>
        </a:p>
      </dgm:t>
    </dgm:pt>
    <dgm:pt modelId="{F3928555-19F2-49E7-B97D-135C36869690}" type="pres">
      <dgm:prSet presAssocID="{1C562AB0-4ADB-4BE7-8E38-C47695D78A6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751086-1F83-4AFF-81D4-7AFE1A83D21D}" type="pres">
      <dgm:prSet presAssocID="{1C562AB0-4ADB-4BE7-8E38-C47695D78A6D}" presName="tile4" presStyleLbl="node1" presStyleIdx="3" presStyleCnt="4"/>
      <dgm:spPr/>
      <dgm:t>
        <a:bodyPr/>
        <a:lstStyle/>
        <a:p>
          <a:endParaRPr lang="ca-ES"/>
        </a:p>
      </dgm:t>
    </dgm:pt>
    <dgm:pt modelId="{761138AB-443F-42E8-AF67-8FE00EE43FFE}" type="pres">
      <dgm:prSet presAssocID="{1C562AB0-4ADB-4BE7-8E38-C47695D78A6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4B1812DB-6B4D-4D5A-B0E8-4B5B5339E738}" type="pres">
      <dgm:prSet presAssocID="{1C562AB0-4ADB-4BE7-8E38-C47695D78A6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7796E957-3ABA-4C2D-AD6D-7AED68DCF185}" type="presOf" srcId="{2849253D-7756-4404-805C-860C15E858F7}" destId="{EB751086-1F83-4AFF-81D4-7AFE1A83D21D}" srcOrd="0" destOrd="0" presId="urn:microsoft.com/office/officeart/2005/8/layout/matrix1"/>
    <dgm:cxn modelId="{722A2124-F06A-4F51-AA2A-515DD3219992}" type="presOf" srcId="{1C562AB0-4ADB-4BE7-8E38-C47695D78A6D}" destId="{B4B6DF10-04B5-417A-8722-9BEE8972B6FA}" srcOrd="0" destOrd="0" presId="urn:microsoft.com/office/officeart/2005/8/layout/matrix1"/>
    <dgm:cxn modelId="{B9101757-B140-44DB-B22F-8C073A18F756}" type="presOf" srcId="{AB2F3545-DC23-4A30-93C5-C6CF717B4AD2}" destId="{68F36C16-5B39-4CF5-BF54-D31DE571884C}" srcOrd="0" destOrd="0" presId="urn:microsoft.com/office/officeart/2005/8/layout/matrix1"/>
    <dgm:cxn modelId="{FBE62706-7478-4C13-B372-B3C902E81CCF}" srcId="{7CBEA4F1-7E79-4112-83B3-72FA48BE11AF}" destId="{2849253D-7756-4404-805C-860C15E858F7}" srcOrd="3" destOrd="0" parTransId="{1D64348D-7154-4940-AD7D-4D77AAFFDA4A}" sibTransId="{C2614A74-DBCB-403A-9A70-A1C44E8C0CC0}"/>
    <dgm:cxn modelId="{7D740BAD-91B0-498A-B23A-54AFCEB08416}" srcId="{1C562AB0-4ADB-4BE7-8E38-C47695D78A6D}" destId="{7CBEA4F1-7E79-4112-83B3-72FA48BE11AF}" srcOrd="0" destOrd="0" parTransId="{CDA314C3-4C14-4FD2-B42A-18EE26A3B973}" sibTransId="{6FA5EAC3-2259-4AC2-9E53-DD1B6B246269}"/>
    <dgm:cxn modelId="{2B8E776D-BD5E-4B2B-864B-18ED01357212}" type="presOf" srcId="{17F0DF70-7E88-463F-A368-CC41153C0572}" destId="{57D182B4-741D-44C8-8CD5-9714A5672EE3}" srcOrd="1" destOrd="0" presId="urn:microsoft.com/office/officeart/2005/8/layout/matrix1"/>
    <dgm:cxn modelId="{329D1628-BEAB-4856-90FB-5B7B748D77E0}" type="presOf" srcId="{7CBEA4F1-7E79-4112-83B3-72FA48BE11AF}" destId="{4B1812DB-6B4D-4D5A-B0E8-4B5B5339E738}" srcOrd="0" destOrd="0" presId="urn:microsoft.com/office/officeart/2005/8/layout/matrix1"/>
    <dgm:cxn modelId="{00F82600-EE50-42D0-836F-A05AFF82CF8F}" srcId="{7CBEA4F1-7E79-4112-83B3-72FA48BE11AF}" destId="{9BC44DD4-0DD0-46D9-B7A9-41976D17A69A}" srcOrd="5" destOrd="0" parTransId="{788F7977-4F44-49FE-A790-D3ABDA891F82}" sibTransId="{431711D0-0749-41FB-894A-57E5D903E242}"/>
    <dgm:cxn modelId="{14BEC417-55C1-4E1A-9BCB-54D1E96E49E4}" srcId="{7CBEA4F1-7E79-4112-83B3-72FA48BE11AF}" destId="{17F0DF70-7E88-463F-A368-CC41153C0572}" srcOrd="0" destOrd="0" parTransId="{9A6D01DB-1D31-446F-B860-AA029A709E6B}" sibTransId="{2BBF78A5-EFFE-439A-9C56-4BABE6BC404F}"/>
    <dgm:cxn modelId="{E3A19065-D974-416B-A141-21AA44C65780}" srcId="{7CBEA4F1-7E79-4112-83B3-72FA48BE11AF}" destId="{AB2F3545-DC23-4A30-93C5-C6CF717B4AD2}" srcOrd="1" destOrd="0" parTransId="{400D422E-F871-4F14-B044-E613D1E7771E}" sibTransId="{8CF2A085-839E-402B-8637-18F005086B7A}"/>
    <dgm:cxn modelId="{D170DA8A-DA7E-45A7-B7E2-9164A2808644}" type="presOf" srcId="{9FE54435-D8E3-4845-92E3-5835B209E88F}" destId="{29AE1314-2C84-428D-9ED8-6D886E5ADE64}" srcOrd="0" destOrd="0" presId="urn:microsoft.com/office/officeart/2005/8/layout/matrix1"/>
    <dgm:cxn modelId="{58E59C29-1434-45D5-9069-A895D64C0A5D}" type="presOf" srcId="{AB2F3545-DC23-4A30-93C5-C6CF717B4AD2}" destId="{CEA5A730-237C-4E30-A246-21315F7CF77A}" srcOrd="1" destOrd="0" presId="urn:microsoft.com/office/officeart/2005/8/layout/matrix1"/>
    <dgm:cxn modelId="{8D509566-3F80-4ED8-AEF0-BD93B4E0CF1D}" type="presOf" srcId="{9FE54435-D8E3-4845-92E3-5835B209E88F}" destId="{F3928555-19F2-49E7-B97D-135C36869690}" srcOrd="1" destOrd="0" presId="urn:microsoft.com/office/officeart/2005/8/layout/matrix1"/>
    <dgm:cxn modelId="{A2015E2F-AEE0-4B6C-A212-A624C22915E4}" type="presOf" srcId="{2849253D-7756-4404-805C-860C15E858F7}" destId="{761138AB-443F-42E8-AF67-8FE00EE43FFE}" srcOrd="1" destOrd="0" presId="urn:microsoft.com/office/officeart/2005/8/layout/matrix1"/>
    <dgm:cxn modelId="{EDD0EC96-0D9F-4BAB-A9C4-D3CC5950F305}" srcId="{7CBEA4F1-7E79-4112-83B3-72FA48BE11AF}" destId="{9FE54435-D8E3-4845-92E3-5835B209E88F}" srcOrd="2" destOrd="0" parTransId="{E032B947-6D13-49B3-8031-E7C0CBDD47D2}" sibTransId="{B91C9705-3284-477A-9844-3C0B089517D1}"/>
    <dgm:cxn modelId="{768D8F64-0361-46BC-942C-643C24E3EBD9}" type="presOf" srcId="{17F0DF70-7E88-463F-A368-CC41153C0572}" destId="{76EB39E2-73D8-419C-A46A-AF1DF3E2E0ED}" srcOrd="0" destOrd="0" presId="urn:microsoft.com/office/officeart/2005/8/layout/matrix1"/>
    <dgm:cxn modelId="{07B015CF-F7FE-423D-AAE5-A3E7B462081E}" srcId="{7CBEA4F1-7E79-4112-83B3-72FA48BE11AF}" destId="{D19ECC4D-91B0-47D6-8D95-B05BD34CFCB9}" srcOrd="4" destOrd="0" parTransId="{451D8836-A343-454D-B515-8B50FB87D5BF}" sibTransId="{FC39E2F2-C9B2-4975-A547-F4EA43B47563}"/>
    <dgm:cxn modelId="{71F9EC49-B4F9-43C4-860B-BD88D84D663B}" type="presParOf" srcId="{B4B6DF10-04B5-417A-8722-9BEE8972B6FA}" destId="{C8E31B26-65B8-4F0D-8945-83A2A298C559}" srcOrd="0" destOrd="0" presId="urn:microsoft.com/office/officeart/2005/8/layout/matrix1"/>
    <dgm:cxn modelId="{BB6D5333-3F7A-4FFF-A2E2-F7F5E3396205}" type="presParOf" srcId="{C8E31B26-65B8-4F0D-8945-83A2A298C559}" destId="{76EB39E2-73D8-419C-A46A-AF1DF3E2E0ED}" srcOrd="0" destOrd="0" presId="urn:microsoft.com/office/officeart/2005/8/layout/matrix1"/>
    <dgm:cxn modelId="{21B28239-1AD8-48FF-B452-C9CB3F278D82}" type="presParOf" srcId="{C8E31B26-65B8-4F0D-8945-83A2A298C559}" destId="{57D182B4-741D-44C8-8CD5-9714A5672EE3}" srcOrd="1" destOrd="0" presId="urn:microsoft.com/office/officeart/2005/8/layout/matrix1"/>
    <dgm:cxn modelId="{7A60730C-FF91-437E-A0F2-EBC6021E507C}" type="presParOf" srcId="{C8E31B26-65B8-4F0D-8945-83A2A298C559}" destId="{68F36C16-5B39-4CF5-BF54-D31DE571884C}" srcOrd="2" destOrd="0" presId="urn:microsoft.com/office/officeart/2005/8/layout/matrix1"/>
    <dgm:cxn modelId="{6D5E3EF5-F912-4AFD-9611-CD9F919AD165}" type="presParOf" srcId="{C8E31B26-65B8-4F0D-8945-83A2A298C559}" destId="{CEA5A730-237C-4E30-A246-21315F7CF77A}" srcOrd="3" destOrd="0" presId="urn:microsoft.com/office/officeart/2005/8/layout/matrix1"/>
    <dgm:cxn modelId="{0F1AB1C4-627B-4EAC-9009-7F942236461E}" type="presParOf" srcId="{C8E31B26-65B8-4F0D-8945-83A2A298C559}" destId="{29AE1314-2C84-428D-9ED8-6D886E5ADE64}" srcOrd="4" destOrd="0" presId="urn:microsoft.com/office/officeart/2005/8/layout/matrix1"/>
    <dgm:cxn modelId="{E7485187-7627-4630-B66C-1FB8A30E598F}" type="presParOf" srcId="{C8E31B26-65B8-4F0D-8945-83A2A298C559}" destId="{F3928555-19F2-49E7-B97D-135C36869690}" srcOrd="5" destOrd="0" presId="urn:microsoft.com/office/officeart/2005/8/layout/matrix1"/>
    <dgm:cxn modelId="{4BBFED8D-8CFD-4D7B-91A5-3636FE07F2B9}" type="presParOf" srcId="{C8E31B26-65B8-4F0D-8945-83A2A298C559}" destId="{EB751086-1F83-4AFF-81D4-7AFE1A83D21D}" srcOrd="6" destOrd="0" presId="urn:microsoft.com/office/officeart/2005/8/layout/matrix1"/>
    <dgm:cxn modelId="{C2EF1627-DAFD-4EDB-8AF6-3146520C4D26}" type="presParOf" srcId="{C8E31B26-65B8-4F0D-8945-83A2A298C559}" destId="{761138AB-443F-42E8-AF67-8FE00EE43FFE}" srcOrd="7" destOrd="0" presId="urn:microsoft.com/office/officeart/2005/8/layout/matrix1"/>
    <dgm:cxn modelId="{FDE500DC-9D15-45F5-AAC0-56E5D636FCBA}" type="presParOf" srcId="{B4B6DF10-04B5-417A-8722-9BEE8972B6FA}" destId="{4B1812DB-6B4D-4D5A-B0E8-4B5B5339E73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8C3D2A-8067-4528-A4E8-FC282578CCC7}" type="doc">
      <dgm:prSet loTypeId="urn:microsoft.com/office/officeart/2005/8/layout/hProcess9" loCatId="process" qsTypeId="urn:microsoft.com/office/officeart/2005/8/quickstyle/simple1" qsCatId="simple" csTypeId="urn:microsoft.com/office/officeart/2005/8/colors/accent6_4" csCatId="accent6" phldr="1"/>
      <dgm:spPr/>
    </dgm:pt>
    <dgm:pt modelId="{2265A84E-6E7F-43AA-A9EC-C8561F46A01C}">
      <dgm:prSet phldrT="[Texto]"/>
      <dgm:spPr/>
      <dgm:t>
        <a:bodyPr/>
        <a:lstStyle/>
        <a:p>
          <a:r>
            <a:rPr lang="ca-ES" dirty="0" smtClean="0"/>
            <a:t>Elements motor de la transformació</a:t>
          </a:r>
          <a:endParaRPr lang="ca-ES" dirty="0"/>
        </a:p>
      </dgm:t>
    </dgm:pt>
    <dgm:pt modelId="{79E0C5F7-BC1A-4FA4-A5C9-C3E35AD52117}" type="parTrans" cxnId="{22342C74-E8EE-4760-A596-78ADCFF2CBD5}">
      <dgm:prSet/>
      <dgm:spPr/>
      <dgm:t>
        <a:bodyPr/>
        <a:lstStyle/>
        <a:p>
          <a:endParaRPr lang="ca-ES"/>
        </a:p>
      </dgm:t>
    </dgm:pt>
    <dgm:pt modelId="{4E681FB2-9BE7-4106-BA35-1ED7AA1899D7}" type="sibTrans" cxnId="{22342C74-E8EE-4760-A596-78ADCFF2CBD5}">
      <dgm:prSet/>
      <dgm:spPr/>
      <dgm:t>
        <a:bodyPr/>
        <a:lstStyle/>
        <a:p>
          <a:endParaRPr lang="ca-ES"/>
        </a:p>
      </dgm:t>
    </dgm:pt>
    <dgm:pt modelId="{838D4C6A-025C-4CCE-8286-D2614DA20F8D}">
      <dgm:prSet phldrT="[Texto]"/>
      <dgm:spPr/>
      <dgm:t>
        <a:bodyPr/>
        <a:lstStyle/>
        <a:p>
          <a:r>
            <a:rPr lang="ca-ES" dirty="0" smtClean="0"/>
            <a:t>Estratègies en que fomentar les accions d’adaptació</a:t>
          </a:r>
          <a:endParaRPr lang="ca-ES" dirty="0"/>
        </a:p>
      </dgm:t>
    </dgm:pt>
    <dgm:pt modelId="{54D25BEF-6AF8-4EC4-A25F-D542AB6A082D}" type="parTrans" cxnId="{1BD9E532-2E14-44D3-8EBF-0C301B57D3D7}">
      <dgm:prSet/>
      <dgm:spPr/>
      <dgm:t>
        <a:bodyPr/>
        <a:lstStyle/>
        <a:p>
          <a:endParaRPr lang="ca-ES"/>
        </a:p>
      </dgm:t>
    </dgm:pt>
    <dgm:pt modelId="{E3E30F97-C29C-4BF6-AB4F-B2F815A6627C}" type="sibTrans" cxnId="{1BD9E532-2E14-44D3-8EBF-0C301B57D3D7}">
      <dgm:prSet/>
      <dgm:spPr/>
      <dgm:t>
        <a:bodyPr/>
        <a:lstStyle/>
        <a:p>
          <a:endParaRPr lang="ca-ES"/>
        </a:p>
      </dgm:t>
    </dgm:pt>
    <dgm:pt modelId="{B93BB1F1-60E9-43FD-9EF4-A15B5D045E9D}">
      <dgm:prSet phldrT="[Texto]"/>
      <dgm:spPr/>
      <dgm:t>
        <a:bodyPr/>
        <a:lstStyle/>
        <a:p>
          <a:r>
            <a:rPr lang="ca-ES" dirty="0" smtClean="0"/>
            <a:t>Necessitats per dur-les a terme</a:t>
          </a:r>
          <a:endParaRPr lang="ca-ES" dirty="0"/>
        </a:p>
      </dgm:t>
    </dgm:pt>
    <dgm:pt modelId="{2063E88C-1A2F-4DBD-ADEE-8162D65D6F19}" type="parTrans" cxnId="{FDF16291-DC67-4F28-A238-B7C3F110D5C0}">
      <dgm:prSet/>
      <dgm:spPr/>
      <dgm:t>
        <a:bodyPr/>
        <a:lstStyle/>
        <a:p>
          <a:endParaRPr lang="ca-ES"/>
        </a:p>
      </dgm:t>
    </dgm:pt>
    <dgm:pt modelId="{1B75E639-5C29-40A5-9040-3C0833AAD503}" type="sibTrans" cxnId="{FDF16291-DC67-4F28-A238-B7C3F110D5C0}">
      <dgm:prSet/>
      <dgm:spPr/>
      <dgm:t>
        <a:bodyPr/>
        <a:lstStyle/>
        <a:p>
          <a:endParaRPr lang="ca-ES"/>
        </a:p>
      </dgm:t>
    </dgm:pt>
    <dgm:pt modelId="{1091FF4B-5D2F-4DCA-9B90-EF6ABCB006B4}">
      <dgm:prSet phldrT="[Texto]"/>
      <dgm:spPr/>
      <dgm:t>
        <a:bodyPr/>
        <a:lstStyle/>
        <a:p>
          <a:r>
            <a:rPr lang="ca-ES" dirty="0" smtClean="0"/>
            <a:t>El territori que volem</a:t>
          </a:r>
          <a:endParaRPr lang="ca-ES" dirty="0"/>
        </a:p>
      </dgm:t>
    </dgm:pt>
    <dgm:pt modelId="{1B37985E-0DE7-4A74-904E-D39F2AE84360}" type="parTrans" cxnId="{87CB4097-8630-4401-8AC2-C0418ABED754}">
      <dgm:prSet/>
      <dgm:spPr/>
    </dgm:pt>
    <dgm:pt modelId="{66813138-2785-4752-9977-F895593D20AA}" type="sibTrans" cxnId="{87CB4097-8630-4401-8AC2-C0418ABED754}">
      <dgm:prSet/>
      <dgm:spPr/>
    </dgm:pt>
    <dgm:pt modelId="{AEF3C551-5D2F-43F8-A8A9-808F69FEF606}" type="pres">
      <dgm:prSet presAssocID="{898C3D2A-8067-4528-A4E8-FC282578CCC7}" presName="CompostProcess" presStyleCnt="0">
        <dgm:presLayoutVars>
          <dgm:dir/>
          <dgm:resizeHandles val="exact"/>
        </dgm:presLayoutVars>
      </dgm:prSet>
      <dgm:spPr/>
    </dgm:pt>
    <dgm:pt modelId="{CF55B4A1-099F-4FDB-88B7-3A63AC3ECE61}" type="pres">
      <dgm:prSet presAssocID="{898C3D2A-8067-4528-A4E8-FC282578CCC7}" presName="arrow" presStyleLbl="bgShp" presStyleIdx="0" presStyleCnt="1"/>
      <dgm:spPr/>
    </dgm:pt>
    <dgm:pt modelId="{702DF1C2-9146-437C-977B-F4FEF56BBCBA}" type="pres">
      <dgm:prSet presAssocID="{898C3D2A-8067-4528-A4E8-FC282578CCC7}" presName="linearProcess" presStyleCnt="0"/>
      <dgm:spPr/>
    </dgm:pt>
    <dgm:pt modelId="{D9595DA3-40C7-4F86-A34C-882D058D6B56}" type="pres">
      <dgm:prSet presAssocID="{1091FF4B-5D2F-4DCA-9B90-EF6ABCB006B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D342C5AD-83A5-4981-B573-3B33971D4EBF}" type="pres">
      <dgm:prSet presAssocID="{66813138-2785-4752-9977-F895593D20AA}" presName="sibTrans" presStyleCnt="0"/>
      <dgm:spPr/>
    </dgm:pt>
    <dgm:pt modelId="{974271B3-BECF-44B9-830B-CADC311710A0}" type="pres">
      <dgm:prSet presAssocID="{2265A84E-6E7F-43AA-A9EC-C8561F46A01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FF680A-96F7-4A80-82FD-9FF5AB7ACAEC}" type="pres">
      <dgm:prSet presAssocID="{4E681FB2-9BE7-4106-BA35-1ED7AA1899D7}" presName="sibTrans" presStyleCnt="0"/>
      <dgm:spPr/>
    </dgm:pt>
    <dgm:pt modelId="{E9B3A821-DD74-40E1-B2A2-82BF5C5A7D44}" type="pres">
      <dgm:prSet presAssocID="{838D4C6A-025C-4CCE-8286-D2614DA20F8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1A4E93-F746-4856-9CF1-393D277BDBA0}" type="pres">
      <dgm:prSet presAssocID="{E3E30F97-C29C-4BF6-AB4F-B2F815A6627C}" presName="sibTrans" presStyleCnt="0"/>
      <dgm:spPr/>
    </dgm:pt>
    <dgm:pt modelId="{983AAEEC-8A00-48EF-A3BE-4EF0DEC9CB12}" type="pres">
      <dgm:prSet presAssocID="{B93BB1F1-60E9-43FD-9EF4-A15B5D045E9D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87CB4097-8630-4401-8AC2-C0418ABED754}" srcId="{898C3D2A-8067-4528-A4E8-FC282578CCC7}" destId="{1091FF4B-5D2F-4DCA-9B90-EF6ABCB006B4}" srcOrd="0" destOrd="0" parTransId="{1B37985E-0DE7-4A74-904E-D39F2AE84360}" sibTransId="{66813138-2785-4752-9977-F895593D20AA}"/>
    <dgm:cxn modelId="{FDF16291-DC67-4F28-A238-B7C3F110D5C0}" srcId="{898C3D2A-8067-4528-A4E8-FC282578CCC7}" destId="{B93BB1F1-60E9-43FD-9EF4-A15B5D045E9D}" srcOrd="3" destOrd="0" parTransId="{2063E88C-1A2F-4DBD-ADEE-8162D65D6F19}" sibTransId="{1B75E639-5C29-40A5-9040-3C0833AAD503}"/>
    <dgm:cxn modelId="{702AA0F7-C011-468E-A1FD-143EA12C1EB5}" type="presOf" srcId="{B93BB1F1-60E9-43FD-9EF4-A15B5D045E9D}" destId="{983AAEEC-8A00-48EF-A3BE-4EF0DEC9CB12}" srcOrd="0" destOrd="0" presId="urn:microsoft.com/office/officeart/2005/8/layout/hProcess9"/>
    <dgm:cxn modelId="{8C9E413B-EBC0-48AA-856D-D71110B0FF1E}" type="presOf" srcId="{838D4C6A-025C-4CCE-8286-D2614DA20F8D}" destId="{E9B3A821-DD74-40E1-B2A2-82BF5C5A7D44}" srcOrd="0" destOrd="0" presId="urn:microsoft.com/office/officeart/2005/8/layout/hProcess9"/>
    <dgm:cxn modelId="{AC088418-2164-4A0B-96A3-B7FDA86F6F48}" type="presOf" srcId="{2265A84E-6E7F-43AA-A9EC-C8561F46A01C}" destId="{974271B3-BECF-44B9-830B-CADC311710A0}" srcOrd="0" destOrd="0" presId="urn:microsoft.com/office/officeart/2005/8/layout/hProcess9"/>
    <dgm:cxn modelId="{642BE70D-5F86-473D-B03C-974EFA6DA044}" type="presOf" srcId="{1091FF4B-5D2F-4DCA-9B90-EF6ABCB006B4}" destId="{D9595DA3-40C7-4F86-A34C-882D058D6B56}" srcOrd="0" destOrd="0" presId="urn:microsoft.com/office/officeart/2005/8/layout/hProcess9"/>
    <dgm:cxn modelId="{22342C74-E8EE-4760-A596-78ADCFF2CBD5}" srcId="{898C3D2A-8067-4528-A4E8-FC282578CCC7}" destId="{2265A84E-6E7F-43AA-A9EC-C8561F46A01C}" srcOrd="1" destOrd="0" parTransId="{79E0C5F7-BC1A-4FA4-A5C9-C3E35AD52117}" sibTransId="{4E681FB2-9BE7-4106-BA35-1ED7AA1899D7}"/>
    <dgm:cxn modelId="{1BD9E532-2E14-44D3-8EBF-0C301B57D3D7}" srcId="{898C3D2A-8067-4528-A4E8-FC282578CCC7}" destId="{838D4C6A-025C-4CCE-8286-D2614DA20F8D}" srcOrd="2" destOrd="0" parTransId="{54D25BEF-6AF8-4EC4-A25F-D542AB6A082D}" sibTransId="{E3E30F97-C29C-4BF6-AB4F-B2F815A6627C}"/>
    <dgm:cxn modelId="{7BAA3FF5-91A3-4739-ABF6-0981EF335204}" type="presOf" srcId="{898C3D2A-8067-4528-A4E8-FC282578CCC7}" destId="{AEF3C551-5D2F-43F8-A8A9-808F69FEF606}" srcOrd="0" destOrd="0" presId="urn:microsoft.com/office/officeart/2005/8/layout/hProcess9"/>
    <dgm:cxn modelId="{0B76DED0-34FA-4D8F-8947-D4F9D94E44AC}" type="presParOf" srcId="{AEF3C551-5D2F-43F8-A8A9-808F69FEF606}" destId="{CF55B4A1-099F-4FDB-88B7-3A63AC3ECE61}" srcOrd="0" destOrd="0" presId="urn:microsoft.com/office/officeart/2005/8/layout/hProcess9"/>
    <dgm:cxn modelId="{245BB003-73E4-4A37-9FA7-8628E53BDC2E}" type="presParOf" srcId="{AEF3C551-5D2F-43F8-A8A9-808F69FEF606}" destId="{702DF1C2-9146-437C-977B-F4FEF56BBCBA}" srcOrd="1" destOrd="0" presId="urn:microsoft.com/office/officeart/2005/8/layout/hProcess9"/>
    <dgm:cxn modelId="{B942A64E-2F9F-4C1A-A552-3F6700981D92}" type="presParOf" srcId="{702DF1C2-9146-437C-977B-F4FEF56BBCBA}" destId="{D9595DA3-40C7-4F86-A34C-882D058D6B56}" srcOrd="0" destOrd="0" presId="urn:microsoft.com/office/officeart/2005/8/layout/hProcess9"/>
    <dgm:cxn modelId="{301D7134-BEA3-4AA9-AFF2-FA7BCD22C761}" type="presParOf" srcId="{702DF1C2-9146-437C-977B-F4FEF56BBCBA}" destId="{D342C5AD-83A5-4981-B573-3B33971D4EBF}" srcOrd="1" destOrd="0" presId="urn:microsoft.com/office/officeart/2005/8/layout/hProcess9"/>
    <dgm:cxn modelId="{0DBC5BE0-1AF7-4936-BE3F-F863A8E2E7DA}" type="presParOf" srcId="{702DF1C2-9146-437C-977B-F4FEF56BBCBA}" destId="{974271B3-BECF-44B9-830B-CADC311710A0}" srcOrd="2" destOrd="0" presId="urn:microsoft.com/office/officeart/2005/8/layout/hProcess9"/>
    <dgm:cxn modelId="{0EC7F01E-D8F8-413D-BFEA-D65339A35C54}" type="presParOf" srcId="{702DF1C2-9146-437C-977B-F4FEF56BBCBA}" destId="{E1FF680A-96F7-4A80-82FD-9FF5AB7ACAEC}" srcOrd="3" destOrd="0" presId="urn:microsoft.com/office/officeart/2005/8/layout/hProcess9"/>
    <dgm:cxn modelId="{FF8286B8-B84D-4FF1-9F12-40EEB1D61DF8}" type="presParOf" srcId="{702DF1C2-9146-437C-977B-F4FEF56BBCBA}" destId="{E9B3A821-DD74-40E1-B2A2-82BF5C5A7D44}" srcOrd="4" destOrd="0" presId="urn:microsoft.com/office/officeart/2005/8/layout/hProcess9"/>
    <dgm:cxn modelId="{2A02F82F-3CA2-410F-A74F-B1C64D972361}" type="presParOf" srcId="{702DF1C2-9146-437C-977B-F4FEF56BBCBA}" destId="{E21A4E93-F746-4856-9CF1-393D277BDBA0}" srcOrd="5" destOrd="0" presId="urn:microsoft.com/office/officeart/2005/8/layout/hProcess9"/>
    <dgm:cxn modelId="{8555FA39-7D65-4293-AE56-FE48B57E5CBA}" type="presParOf" srcId="{702DF1C2-9146-437C-977B-F4FEF56BBCBA}" destId="{983AAEEC-8A00-48EF-A3BE-4EF0DEC9CB1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E963B8-7C40-4DA0-BC15-A60D47466F84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a-ES"/>
        </a:p>
      </dgm:t>
    </dgm:pt>
    <dgm:pt modelId="{4086946E-A81C-401D-A48D-A83958696D78}">
      <dgm:prSet phldrT="[Texto]" custT="1"/>
      <dgm:spPr>
        <a:gradFill flip="none" rotWithShape="1">
          <a:gsLst>
            <a:gs pos="0">
              <a:srgbClr val="F4EE00"/>
            </a:gs>
            <a:gs pos="50000">
              <a:srgbClr val="FF9900"/>
            </a:gs>
            <a:gs pos="100000">
              <a:srgbClr val="FF0000"/>
            </a:gs>
          </a:gsLst>
          <a:lin ang="0" scaled="1"/>
          <a:tileRect/>
        </a:gradFill>
      </dgm:spPr>
      <dgm:t>
        <a:bodyPr/>
        <a:lstStyle/>
        <a:p>
          <a:r>
            <a:rPr lang="ca-E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INICI</a:t>
          </a:r>
        </a:p>
      </dgm:t>
    </dgm:pt>
    <dgm:pt modelId="{44152B88-9536-4B06-8FBA-F328827A5299}" type="parTrans" cxnId="{9E806E68-1F40-41FD-9259-51E5FE532C7B}">
      <dgm:prSet/>
      <dgm:spPr/>
      <dgm:t>
        <a:bodyPr/>
        <a:lstStyle/>
        <a:p>
          <a:endParaRPr lang="ca-ES" sz="1100"/>
        </a:p>
      </dgm:t>
    </dgm:pt>
    <dgm:pt modelId="{B34C4E5F-D4FE-4249-985F-1E803BAB89A5}" type="sibTrans" cxnId="{9E806E68-1F40-41FD-9259-51E5FE532C7B}">
      <dgm:prSet/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ca-ES" sz="1100"/>
        </a:p>
      </dgm:t>
    </dgm:pt>
    <dgm:pt modelId="{D1ECA61B-076A-4806-A4BC-2C6B8D5E657F}">
      <dgm:prSet phldrT="[Texto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 tIns="72000"/>
        <a:lstStyle/>
        <a:p>
          <a:r>
            <a:rPr lang="ca-ES" sz="1200" dirty="0">
              <a:latin typeface="Calibri" panose="020F0502020204030204" pitchFamily="34" charset="0"/>
            </a:rPr>
            <a:t>Sessió constitució </a:t>
          </a:r>
          <a:r>
            <a:rPr lang="ca-ES" sz="1200" dirty="0" err="1">
              <a:latin typeface="Calibri" panose="020F0502020204030204" pitchFamily="34" charset="0"/>
            </a:rPr>
            <a:t>MeTACC</a:t>
          </a:r>
          <a:endParaRPr lang="ca-ES" sz="1200" dirty="0">
            <a:latin typeface="Calibri" panose="020F0502020204030204" pitchFamily="34" charset="0"/>
          </a:endParaRPr>
        </a:p>
      </dgm:t>
    </dgm:pt>
    <dgm:pt modelId="{4796F8EC-3738-4775-AADF-85FED931E6DA}" type="parTrans" cxnId="{BE8B6A89-34C8-496B-BFD5-6B62DA5EEA7F}">
      <dgm:prSet/>
      <dgm:spPr/>
      <dgm:t>
        <a:bodyPr/>
        <a:lstStyle/>
        <a:p>
          <a:endParaRPr lang="ca-ES" sz="1100"/>
        </a:p>
      </dgm:t>
    </dgm:pt>
    <dgm:pt modelId="{ED9E5D05-20D4-4D0A-BAD2-82A185896AC2}" type="sibTrans" cxnId="{BE8B6A89-34C8-496B-BFD5-6B62DA5EEA7F}">
      <dgm:prSet/>
      <dgm:spPr/>
      <dgm:t>
        <a:bodyPr/>
        <a:lstStyle/>
        <a:p>
          <a:endParaRPr lang="ca-ES" sz="1100"/>
        </a:p>
      </dgm:t>
    </dgm:pt>
    <dgm:pt modelId="{D58F93BC-4048-4268-9515-0160DE73C793}">
      <dgm:prSet phldrT="[Texto]" custT="1"/>
      <dgm:spPr>
        <a:gradFill flip="none" rotWithShape="1">
          <a:gsLst>
            <a:gs pos="0">
              <a:srgbClr val="F4EE00"/>
            </a:gs>
            <a:gs pos="50000">
              <a:srgbClr val="FF9900"/>
            </a:gs>
            <a:gs pos="100000">
              <a:srgbClr val="FF0000"/>
            </a:gs>
          </a:gsLst>
          <a:lin ang="0" scaled="1"/>
          <a:tileRect/>
        </a:gradFill>
      </dgm:spPr>
      <dgm:t>
        <a:bodyPr/>
        <a:lstStyle/>
        <a:p>
          <a:r>
            <a:rPr lang="ca-E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DEBAT</a:t>
          </a:r>
        </a:p>
      </dgm:t>
    </dgm:pt>
    <dgm:pt modelId="{3EE0FAC4-91FE-4867-B3E6-98A74A04BD22}" type="parTrans" cxnId="{BA37C304-E944-4520-815D-3E92828D37CF}">
      <dgm:prSet/>
      <dgm:spPr/>
      <dgm:t>
        <a:bodyPr/>
        <a:lstStyle/>
        <a:p>
          <a:endParaRPr lang="ca-ES" sz="1100"/>
        </a:p>
      </dgm:t>
    </dgm:pt>
    <dgm:pt modelId="{C9C4D7FE-4794-488C-B1F9-D4F6694433FA}" type="sibTrans" cxnId="{BA37C304-E944-4520-815D-3E92828D37CF}">
      <dgm:prSet/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ca-ES" sz="1100"/>
        </a:p>
      </dgm:t>
    </dgm:pt>
    <dgm:pt modelId="{43D8AC29-430D-4AB5-B9FB-07617F393DB4}">
      <dgm:prSet phldrT="[Texto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 tIns="72000" bIns="108000"/>
        <a:lstStyle/>
        <a:p>
          <a:r>
            <a:rPr lang="ca-ES" sz="1200" dirty="0">
              <a:latin typeface="Calibri" panose="020F0502020204030204" pitchFamily="34" charset="0"/>
            </a:rPr>
            <a:t>Treball previ telemàtic</a:t>
          </a:r>
        </a:p>
      </dgm:t>
    </dgm:pt>
    <dgm:pt modelId="{DE541EEC-61E7-4F97-A81E-655CD75A6EFC}" type="parTrans" cxnId="{BB9903DC-3AC6-4E8F-8879-3045EA636657}">
      <dgm:prSet/>
      <dgm:spPr/>
      <dgm:t>
        <a:bodyPr/>
        <a:lstStyle/>
        <a:p>
          <a:endParaRPr lang="ca-ES" sz="1100"/>
        </a:p>
      </dgm:t>
    </dgm:pt>
    <dgm:pt modelId="{63A0E3A7-B267-4942-93DC-EE4FD0FBA217}" type="sibTrans" cxnId="{BB9903DC-3AC6-4E8F-8879-3045EA636657}">
      <dgm:prSet/>
      <dgm:spPr/>
      <dgm:t>
        <a:bodyPr/>
        <a:lstStyle/>
        <a:p>
          <a:endParaRPr lang="ca-ES" sz="1100"/>
        </a:p>
      </dgm:t>
    </dgm:pt>
    <dgm:pt modelId="{CA116041-15DC-4E16-84E9-A1FC8FEEAA4E}">
      <dgm:prSet phldrT="[Texto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 tIns="72000" bIns="108000"/>
        <a:lstStyle/>
        <a:p>
          <a:r>
            <a:rPr lang="ca-ES" sz="1200" dirty="0">
              <a:latin typeface="Calibri" panose="020F0502020204030204" pitchFamily="34" charset="0"/>
            </a:rPr>
            <a:t>Sessions de treball amb les </a:t>
          </a:r>
          <a:r>
            <a:rPr lang="ca-ES" sz="1200" dirty="0" err="1">
              <a:latin typeface="Calibri" panose="020F0502020204030204" pitchFamily="34" charset="0"/>
            </a:rPr>
            <a:t>MeSACCs</a:t>
          </a:r>
          <a:endParaRPr lang="ca-ES" sz="1200" dirty="0">
            <a:latin typeface="Calibri" panose="020F0502020204030204" pitchFamily="34" charset="0"/>
          </a:endParaRPr>
        </a:p>
      </dgm:t>
    </dgm:pt>
    <dgm:pt modelId="{09F38A1B-1545-41D2-976D-232E8B32E756}" type="parTrans" cxnId="{0273A077-11B1-4482-B326-1468CE5CB385}">
      <dgm:prSet/>
      <dgm:spPr/>
      <dgm:t>
        <a:bodyPr/>
        <a:lstStyle/>
        <a:p>
          <a:endParaRPr lang="ca-ES" sz="1100"/>
        </a:p>
      </dgm:t>
    </dgm:pt>
    <dgm:pt modelId="{205E2294-9F8D-46E7-BB96-F7E1F51D4F96}" type="sibTrans" cxnId="{0273A077-11B1-4482-B326-1468CE5CB385}">
      <dgm:prSet/>
      <dgm:spPr/>
      <dgm:t>
        <a:bodyPr/>
        <a:lstStyle/>
        <a:p>
          <a:endParaRPr lang="ca-ES" sz="1100"/>
        </a:p>
      </dgm:t>
    </dgm:pt>
    <dgm:pt modelId="{85C0EF69-7E2C-402D-9BDE-D793F677A503}">
      <dgm:prSet phldrT="[Texto]" custT="1"/>
      <dgm:spPr>
        <a:gradFill flip="none" rotWithShape="1">
          <a:gsLst>
            <a:gs pos="0">
              <a:srgbClr val="F4EE00"/>
            </a:gs>
            <a:gs pos="50000">
              <a:srgbClr val="FF9900"/>
            </a:gs>
            <a:gs pos="100000">
              <a:srgbClr val="FF0000"/>
            </a:gs>
          </a:gsLst>
          <a:lin ang="0" scaled="1"/>
          <a:tileRect/>
        </a:gradFill>
      </dgm:spPr>
      <dgm:t>
        <a:bodyPr/>
        <a:lstStyle/>
        <a:p>
          <a:r>
            <a:rPr lang="ca-E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VALIDACIÓ</a:t>
          </a:r>
        </a:p>
      </dgm:t>
    </dgm:pt>
    <dgm:pt modelId="{2FA05293-0127-4B76-9E95-551EE8387BF9}" type="parTrans" cxnId="{555EB170-A03D-4527-A984-5123238585D1}">
      <dgm:prSet/>
      <dgm:spPr/>
      <dgm:t>
        <a:bodyPr/>
        <a:lstStyle/>
        <a:p>
          <a:endParaRPr lang="ca-ES" sz="1100"/>
        </a:p>
      </dgm:t>
    </dgm:pt>
    <dgm:pt modelId="{0E84BEC6-90D5-4252-A2D2-402C1D6A32F4}" type="sibTrans" cxnId="{555EB170-A03D-4527-A984-5123238585D1}">
      <dgm:prSet/>
      <dgm:spPr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ca-ES" sz="1100"/>
        </a:p>
      </dgm:t>
    </dgm:pt>
    <dgm:pt modelId="{8A304011-E5D5-4238-8B9B-EA1B285B3904}">
      <dgm:prSet phldrT="[Texto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 tIns="72000"/>
        <a:lstStyle/>
        <a:p>
          <a:r>
            <a:rPr lang="ca-ES" sz="1200" dirty="0">
              <a:latin typeface="Calibri" panose="020F0502020204030204" pitchFamily="34" charset="0"/>
            </a:rPr>
            <a:t>Treball previ telemàtic</a:t>
          </a:r>
        </a:p>
      </dgm:t>
    </dgm:pt>
    <dgm:pt modelId="{BEC358A6-C204-443C-A9F9-2BB1BD8EB5B3}" type="parTrans" cxnId="{5020AB4F-CF26-46D4-9E91-C3C31DE4688F}">
      <dgm:prSet/>
      <dgm:spPr/>
      <dgm:t>
        <a:bodyPr/>
        <a:lstStyle/>
        <a:p>
          <a:endParaRPr lang="ca-ES" sz="1100"/>
        </a:p>
      </dgm:t>
    </dgm:pt>
    <dgm:pt modelId="{8450EDAB-0F57-417B-BA78-15DCFA78EE5F}" type="sibTrans" cxnId="{5020AB4F-CF26-46D4-9E91-C3C31DE4688F}">
      <dgm:prSet/>
      <dgm:spPr/>
      <dgm:t>
        <a:bodyPr/>
        <a:lstStyle/>
        <a:p>
          <a:endParaRPr lang="ca-ES" sz="1100"/>
        </a:p>
      </dgm:t>
    </dgm:pt>
    <dgm:pt modelId="{B69D7085-3271-4673-A024-D3DD35EE94B6}">
      <dgm:prSet phldrT="[Texto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 tIns="72000"/>
        <a:lstStyle/>
        <a:p>
          <a:r>
            <a:rPr lang="ca-ES" sz="1200" dirty="0">
              <a:latin typeface="Calibri" panose="020F0502020204030204" pitchFamily="34" charset="0"/>
            </a:rPr>
            <a:t>Sessions de validació amb la </a:t>
          </a:r>
          <a:r>
            <a:rPr lang="ca-ES" sz="1200" dirty="0" err="1">
              <a:latin typeface="Calibri" panose="020F0502020204030204" pitchFamily="34" charset="0"/>
            </a:rPr>
            <a:t>MeTACC</a:t>
          </a:r>
          <a:endParaRPr lang="ca-ES" sz="1200" dirty="0">
            <a:latin typeface="Calibri" panose="020F0502020204030204" pitchFamily="34" charset="0"/>
          </a:endParaRPr>
        </a:p>
      </dgm:t>
    </dgm:pt>
    <dgm:pt modelId="{B403106C-3B4D-4980-8A69-35F3F206999D}" type="parTrans" cxnId="{E3B8E6A5-3258-46FB-99FD-CEC6215121DE}">
      <dgm:prSet/>
      <dgm:spPr/>
      <dgm:t>
        <a:bodyPr/>
        <a:lstStyle/>
        <a:p>
          <a:endParaRPr lang="ca-ES" sz="1100"/>
        </a:p>
      </dgm:t>
    </dgm:pt>
    <dgm:pt modelId="{35577409-6CD1-4F1A-8707-79180E03F9B7}" type="sibTrans" cxnId="{E3B8E6A5-3258-46FB-99FD-CEC6215121DE}">
      <dgm:prSet/>
      <dgm:spPr/>
      <dgm:t>
        <a:bodyPr/>
        <a:lstStyle/>
        <a:p>
          <a:endParaRPr lang="ca-ES" sz="1100"/>
        </a:p>
      </dgm:t>
    </dgm:pt>
    <dgm:pt modelId="{4E7831D5-5F8A-4E30-85D2-8DA8B23AB87D}">
      <dgm:prSet custT="1"/>
      <dgm:spPr>
        <a:gradFill flip="none" rotWithShape="1">
          <a:gsLst>
            <a:gs pos="0">
              <a:srgbClr val="F4EE00"/>
            </a:gs>
            <a:gs pos="50000">
              <a:srgbClr val="FF9900"/>
            </a:gs>
            <a:gs pos="100000">
              <a:srgbClr val="FF0000"/>
            </a:gs>
          </a:gsLst>
          <a:lin ang="0" scaled="1"/>
          <a:tileRect/>
        </a:gradFill>
      </dgm:spPr>
      <dgm:t>
        <a:bodyPr/>
        <a:lstStyle/>
        <a:p>
          <a:r>
            <a:rPr lang="ca-ES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RETORN</a:t>
          </a:r>
        </a:p>
      </dgm:t>
    </dgm:pt>
    <dgm:pt modelId="{77A6A765-EE66-4355-91A3-18CA7A76A70F}" type="parTrans" cxnId="{CD027F84-77D5-4665-9212-1503C16E910F}">
      <dgm:prSet/>
      <dgm:spPr/>
      <dgm:t>
        <a:bodyPr/>
        <a:lstStyle/>
        <a:p>
          <a:endParaRPr lang="ca-ES" sz="1100"/>
        </a:p>
      </dgm:t>
    </dgm:pt>
    <dgm:pt modelId="{AB5F9583-D8BB-4407-819B-89FB265A0483}" type="sibTrans" cxnId="{CD027F84-77D5-4665-9212-1503C16E910F}">
      <dgm:prSet/>
      <dgm:spPr/>
      <dgm:t>
        <a:bodyPr/>
        <a:lstStyle/>
        <a:p>
          <a:endParaRPr lang="ca-ES" sz="1100"/>
        </a:p>
      </dgm:t>
    </dgm:pt>
    <dgm:pt modelId="{0F30D8D8-8919-43E0-8BAB-CA682250E507}">
      <dgm:prSet phldrT="[Texto]"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 tIns="72000"/>
        <a:lstStyle/>
        <a:p>
          <a:r>
            <a:rPr lang="ca-ES" sz="1200" dirty="0">
              <a:latin typeface="Calibri" panose="020F0502020204030204" pitchFamily="34" charset="0"/>
            </a:rPr>
            <a:t>Sessions constitució </a:t>
          </a:r>
          <a:r>
            <a:rPr lang="ca-ES" sz="1200" dirty="0" err="1">
              <a:latin typeface="Calibri" panose="020F0502020204030204" pitchFamily="34" charset="0"/>
            </a:rPr>
            <a:t>MeSACCs</a:t>
          </a:r>
          <a:endParaRPr lang="ca-ES" sz="1200" dirty="0">
            <a:latin typeface="Calibri" panose="020F0502020204030204" pitchFamily="34" charset="0"/>
          </a:endParaRPr>
        </a:p>
      </dgm:t>
    </dgm:pt>
    <dgm:pt modelId="{6CA1BD88-ABB9-4D31-8174-2E3956FD8227}" type="parTrans" cxnId="{41F12569-8001-4FBF-9EFE-64222E50E267}">
      <dgm:prSet/>
      <dgm:spPr/>
      <dgm:t>
        <a:bodyPr/>
        <a:lstStyle/>
        <a:p>
          <a:endParaRPr lang="ca-ES"/>
        </a:p>
      </dgm:t>
    </dgm:pt>
    <dgm:pt modelId="{FF9E810D-BFB7-4EE2-8102-35CD4CC46493}" type="sibTrans" cxnId="{41F12569-8001-4FBF-9EFE-64222E50E267}">
      <dgm:prSet/>
      <dgm:spPr/>
      <dgm:t>
        <a:bodyPr/>
        <a:lstStyle/>
        <a:p>
          <a:endParaRPr lang="ca-ES"/>
        </a:p>
      </dgm:t>
    </dgm:pt>
    <dgm:pt modelId="{9C257B20-7B7B-4F53-B4C1-56A73BA4DD49}">
      <dgm:prSet custT="1"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 tIns="72000" bIns="108000"/>
        <a:lstStyle/>
        <a:p>
          <a:pPr marL="182563" indent="-182563"/>
          <a:r>
            <a:rPr lang="ca-ES" sz="1100" dirty="0">
              <a:latin typeface="Calibri" panose="020F0502020204030204" pitchFamily="34" charset="0"/>
            </a:rPr>
            <a:t>Sessió de retorn a la </a:t>
          </a:r>
          <a:r>
            <a:rPr lang="ca-ES" sz="1100" dirty="0" err="1">
              <a:latin typeface="Calibri" panose="020F0502020204030204" pitchFamily="34" charset="0"/>
            </a:rPr>
            <a:t>MeTACC</a:t>
          </a:r>
          <a:endParaRPr lang="ca-ES" sz="1100" dirty="0">
            <a:latin typeface="Calibri" panose="020F0502020204030204" pitchFamily="34" charset="0"/>
          </a:endParaRPr>
        </a:p>
      </dgm:t>
    </dgm:pt>
    <dgm:pt modelId="{CBFD770C-5357-4850-81CA-8B4E16826101}" type="parTrans" cxnId="{E07CEF4F-55EC-4718-85A2-9DA580404337}">
      <dgm:prSet/>
      <dgm:spPr/>
      <dgm:t>
        <a:bodyPr/>
        <a:lstStyle/>
        <a:p>
          <a:endParaRPr lang="ca-ES"/>
        </a:p>
      </dgm:t>
    </dgm:pt>
    <dgm:pt modelId="{AD85A834-38A1-486C-B9B9-35729C7F6766}" type="sibTrans" cxnId="{E07CEF4F-55EC-4718-85A2-9DA580404337}">
      <dgm:prSet/>
      <dgm:spPr/>
      <dgm:t>
        <a:bodyPr/>
        <a:lstStyle/>
        <a:p>
          <a:endParaRPr lang="ca-ES"/>
        </a:p>
      </dgm:t>
    </dgm:pt>
    <dgm:pt modelId="{4B885341-0815-442C-B8C1-69E3DAEC4A03}" type="pres">
      <dgm:prSet presAssocID="{11E963B8-7C40-4DA0-BC15-A60D47466F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565BEB3-36C3-4370-8A8A-4A746909ABB1}" type="pres">
      <dgm:prSet presAssocID="{11E963B8-7C40-4DA0-BC15-A60D47466F84}" presName="tSp" presStyleCnt="0"/>
      <dgm:spPr/>
    </dgm:pt>
    <dgm:pt modelId="{6833C6B7-D693-4C63-B83E-F16208EBD7A5}" type="pres">
      <dgm:prSet presAssocID="{11E963B8-7C40-4DA0-BC15-A60D47466F84}" presName="bSp" presStyleCnt="0"/>
      <dgm:spPr/>
    </dgm:pt>
    <dgm:pt modelId="{607DF735-DF47-4770-AF8A-AAD3FBCAB60D}" type="pres">
      <dgm:prSet presAssocID="{11E963B8-7C40-4DA0-BC15-A60D47466F84}" presName="process" presStyleCnt="0"/>
      <dgm:spPr/>
    </dgm:pt>
    <dgm:pt modelId="{297B004B-A6DA-4F8E-B6B1-42027DDA773E}" type="pres">
      <dgm:prSet presAssocID="{4086946E-A81C-401D-A48D-A83958696D78}" presName="composite1" presStyleCnt="0"/>
      <dgm:spPr/>
    </dgm:pt>
    <dgm:pt modelId="{1D2265A1-CD81-4C22-8423-5D135F0C7EE5}" type="pres">
      <dgm:prSet presAssocID="{4086946E-A81C-401D-A48D-A83958696D78}" presName="dummyNode1" presStyleLbl="node1" presStyleIdx="0" presStyleCnt="4"/>
      <dgm:spPr/>
    </dgm:pt>
    <dgm:pt modelId="{ADD3DA4A-D83F-480D-9C7E-422F90764BDA}" type="pres">
      <dgm:prSet presAssocID="{4086946E-A81C-401D-A48D-A83958696D78}" presName="childNode1" presStyleLbl="bgAcc1" presStyleIdx="0" presStyleCnt="4" custScaleX="1582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6C57F0-66AB-45DF-8CBB-E9E9276CF399}" type="pres">
      <dgm:prSet presAssocID="{4086946E-A81C-401D-A48D-A83958696D78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EB8F41-F7C3-42E4-B5B1-062E2F2D744B}" type="pres">
      <dgm:prSet presAssocID="{4086946E-A81C-401D-A48D-A83958696D78}" presName="parentNode1" presStyleLbl="node1" presStyleIdx="0" presStyleCnt="4" custScaleX="140783" custScaleY="164006" custLinFactNeighborX="-10889" custLinFactNeighborY="5986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40F75A-26F8-46B8-9F8A-B8C7DD502A18}" type="pres">
      <dgm:prSet presAssocID="{4086946E-A81C-401D-A48D-A83958696D78}" presName="connSite1" presStyleCnt="0"/>
      <dgm:spPr/>
    </dgm:pt>
    <dgm:pt modelId="{9355170D-F1F9-49EB-BAD9-6FD94BB1F0D2}" type="pres">
      <dgm:prSet presAssocID="{B34C4E5F-D4FE-4249-985F-1E803BAB89A5}" presName="Name9" presStyleLbl="sibTrans2D1" presStyleIdx="0" presStyleCnt="3"/>
      <dgm:spPr/>
      <dgm:t>
        <a:bodyPr/>
        <a:lstStyle/>
        <a:p>
          <a:endParaRPr lang="es-ES"/>
        </a:p>
      </dgm:t>
    </dgm:pt>
    <dgm:pt modelId="{A8E46607-16BB-4BAE-8117-AA1A9150F036}" type="pres">
      <dgm:prSet presAssocID="{D58F93BC-4048-4268-9515-0160DE73C793}" presName="composite2" presStyleCnt="0"/>
      <dgm:spPr/>
    </dgm:pt>
    <dgm:pt modelId="{3D75BCAC-9607-45FA-9A69-CD46EDE33649}" type="pres">
      <dgm:prSet presAssocID="{D58F93BC-4048-4268-9515-0160DE73C793}" presName="dummyNode2" presStyleLbl="node1" presStyleIdx="0" presStyleCnt="4"/>
      <dgm:spPr/>
    </dgm:pt>
    <dgm:pt modelId="{C893A247-4F9A-42DC-A94A-69FF39278C0F}" type="pres">
      <dgm:prSet presAssocID="{D58F93BC-4048-4268-9515-0160DE73C793}" presName="childNode2" presStyleLbl="bgAcc1" presStyleIdx="1" presStyleCnt="4" custScaleX="158287" custScaleY="1265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B1931E-3AD1-4EF6-8B69-085F0589AF07}" type="pres">
      <dgm:prSet presAssocID="{D58F93BC-4048-4268-9515-0160DE73C793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E87B34-F830-4780-B986-2F77F9B15F99}" type="pres">
      <dgm:prSet presAssocID="{D58F93BC-4048-4268-9515-0160DE73C793}" presName="parentNode2" presStyleLbl="node1" presStyleIdx="1" presStyleCnt="4" custScaleX="140783" custScaleY="164006" custLinFactNeighborX="-9623" custLinFactNeighborY="-4507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78B253-7ED0-4561-BAF0-7965CFB1D7AB}" type="pres">
      <dgm:prSet presAssocID="{D58F93BC-4048-4268-9515-0160DE73C793}" presName="connSite2" presStyleCnt="0"/>
      <dgm:spPr/>
    </dgm:pt>
    <dgm:pt modelId="{94F03029-8428-47CD-9F95-463007973D1D}" type="pres">
      <dgm:prSet presAssocID="{C9C4D7FE-4794-488C-B1F9-D4F6694433FA}" presName="Name18" presStyleLbl="sibTrans2D1" presStyleIdx="1" presStyleCnt="3"/>
      <dgm:spPr/>
      <dgm:t>
        <a:bodyPr/>
        <a:lstStyle/>
        <a:p>
          <a:endParaRPr lang="es-ES"/>
        </a:p>
      </dgm:t>
    </dgm:pt>
    <dgm:pt modelId="{39C79273-5071-4BE1-BA0A-4716F63054CA}" type="pres">
      <dgm:prSet presAssocID="{85C0EF69-7E2C-402D-9BDE-D793F677A503}" presName="composite1" presStyleCnt="0"/>
      <dgm:spPr/>
    </dgm:pt>
    <dgm:pt modelId="{AF99D959-3513-4CDA-AEC1-1FAD1A6E73A2}" type="pres">
      <dgm:prSet presAssocID="{85C0EF69-7E2C-402D-9BDE-D793F677A503}" presName="dummyNode1" presStyleLbl="node1" presStyleIdx="1" presStyleCnt="4"/>
      <dgm:spPr/>
    </dgm:pt>
    <dgm:pt modelId="{D9BBCFC7-450C-45C0-B213-627EF0906296}" type="pres">
      <dgm:prSet presAssocID="{85C0EF69-7E2C-402D-9BDE-D793F677A503}" presName="childNode1" presStyleLbl="bgAcc1" presStyleIdx="2" presStyleCnt="4" custScaleX="1582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9C982D-7351-453E-B737-6F835AE06838}" type="pres">
      <dgm:prSet presAssocID="{85C0EF69-7E2C-402D-9BDE-D793F677A503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DACAF9-CB1D-4CA4-98A0-7058B651A464}" type="pres">
      <dgm:prSet presAssocID="{85C0EF69-7E2C-402D-9BDE-D793F677A503}" presName="parentNode1" presStyleLbl="node1" presStyleIdx="2" presStyleCnt="4" custScaleX="140783" custScaleY="164006" custLinFactNeighborX="-10889" custLinFactNeighborY="5986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922E80-7B58-4856-8A4F-4C2EB4168065}" type="pres">
      <dgm:prSet presAssocID="{85C0EF69-7E2C-402D-9BDE-D793F677A503}" presName="connSite1" presStyleCnt="0"/>
      <dgm:spPr/>
    </dgm:pt>
    <dgm:pt modelId="{D2BA3A63-701C-4919-8057-3F38636485D5}" type="pres">
      <dgm:prSet presAssocID="{0E84BEC6-90D5-4252-A2D2-402C1D6A32F4}" presName="Name9" presStyleLbl="sibTrans2D1" presStyleIdx="2" presStyleCnt="3"/>
      <dgm:spPr/>
      <dgm:t>
        <a:bodyPr/>
        <a:lstStyle/>
        <a:p>
          <a:endParaRPr lang="es-ES"/>
        </a:p>
      </dgm:t>
    </dgm:pt>
    <dgm:pt modelId="{3DFF7C12-0A50-41D8-B9F7-1B4E55AD2B48}" type="pres">
      <dgm:prSet presAssocID="{4E7831D5-5F8A-4E30-85D2-8DA8B23AB87D}" presName="composite2" presStyleCnt="0"/>
      <dgm:spPr/>
    </dgm:pt>
    <dgm:pt modelId="{3713A4DF-AD7C-4DE7-9330-04D797916F64}" type="pres">
      <dgm:prSet presAssocID="{4E7831D5-5F8A-4E30-85D2-8DA8B23AB87D}" presName="dummyNode2" presStyleLbl="node1" presStyleIdx="2" presStyleCnt="4"/>
      <dgm:spPr/>
    </dgm:pt>
    <dgm:pt modelId="{D0EDB3B2-EE9C-414D-8EC4-509741DB497F}" type="pres">
      <dgm:prSet presAssocID="{4E7831D5-5F8A-4E30-85D2-8DA8B23AB87D}" presName="childNode2" presStyleLbl="bgAcc1" presStyleIdx="3" presStyleCnt="4" custScaleX="1582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94F8BA-07A2-4F0A-955A-C3DE005402A1}" type="pres">
      <dgm:prSet presAssocID="{4E7831D5-5F8A-4E30-85D2-8DA8B23AB87D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D6C56-26AE-48FE-A7B1-D3E5E275BF94}" type="pres">
      <dgm:prSet presAssocID="{4E7831D5-5F8A-4E30-85D2-8DA8B23AB87D}" presName="parentNode2" presStyleLbl="node1" presStyleIdx="3" presStyleCnt="4" custScaleX="140783" custScaleY="164006" custLinFactNeighborX="-9623" custLinFactNeighborY="-4507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9A1506-EED7-4E30-82C2-2199BC6045FF}" type="pres">
      <dgm:prSet presAssocID="{4E7831D5-5F8A-4E30-85D2-8DA8B23AB87D}" presName="connSite2" presStyleCnt="0"/>
      <dgm:spPr/>
    </dgm:pt>
  </dgm:ptLst>
  <dgm:cxnLst>
    <dgm:cxn modelId="{F89300E6-102B-4A33-86BC-0E6F7B0AAFF5}" type="presOf" srcId="{B34C4E5F-D4FE-4249-985F-1E803BAB89A5}" destId="{9355170D-F1F9-49EB-BAD9-6FD94BB1F0D2}" srcOrd="0" destOrd="0" presId="urn:microsoft.com/office/officeart/2005/8/layout/hProcess4"/>
    <dgm:cxn modelId="{EC8DA79B-CE99-41B4-89FD-EBF132087D9C}" type="presOf" srcId="{B69D7085-3271-4673-A024-D3DD35EE94B6}" destId="{309C982D-7351-453E-B737-6F835AE06838}" srcOrd="1" destOrd="1" presId="urn:microsoft.com/office/officeart/2005/8/layout/hProcess4"/>
    <dgm:cxn modelId="{0273A077-11B1-4482-B326-1468CE5CB385}" srcId="{D58F93BC-4048-4268-9515-0160DE73C793}" destId="{CA116041-15DC-4E16-84E9-A1FC8FEEAA4E}" srcOrd="1" destOrd="0" parTransId="{09F38A1B-1545-41D2-976D-232E8B32E756}" sibTransId="{205E2294-9F8D-46E7-BB96-F7E1F51D4F96}"/>
    <dgm:cxn modelId="{E07CEF4F-55EC-4718-85A2-9DA580404337}" srcId="{4E7831D5-5F8A-4E30-85D2-8DA8B23AB87D}" destId="{9C257B20-7B7B-4F53-B4C1-56A73BA4DD49}" srcOrd="0" destOrd="0" parTransId="{CBFD770C-5357-4850-81CA-8B4E16826101}" sibTransId="{AD85A834-38A1-486C-B9B9-35729C7F6766}"/>
    <dgm:cxn modelId="{BB9903DC-3AC6-4E8F-8879-3045EA636657}" srcId="{D58F93BC-4048-4268-9515-0160DE73C793}" destId="{43D8AC29-430D-4AB5-B9FB-07617F393DB4}" srcOrd="0" destOrd="0" parTransId="{DE541EEC-61E7-4F97-A81E-655CD75A6EFC}" sibTransId="{63A0E3A7-B267-4942-93DC-EE4FD0FBA217}"/>
    <dgm:cxn modelId="{41F12569-8001-4FBF-9EFE-64222E50E267}" srcId="{4086946E-A81C-401D-A48D-A83958696D78}" destId="{0F30D8D8-8919-43E0-8BAB-CA682250E507}" srcOrd="1" destOrd="0" parTransId="{6CA1BD88-ABB9-4D31-8174-2E3956FD8227}" sibTransId="{FF9E810D-BFB7-4EE2-8102-35CD4CC46493}"/>
    <dgm:cxn modelId="{555EB170-A03D-4527-A984-5123238585D1}" srcId="{11E963B8-7C40-4DA0-BC15-A60D47466F84}" destId="{85C0EF69-7E2C-402D-9BDE-D793F677A503}" srcOrd="2" destOrd="0" parTransId="{2FA05293-0127-4B76-9E95-551EE8387BF9}" sibTransId="{0E84BEC6-90D5-4252-A2D2-402C1D6A32F4}"/>
    <dgm:cxn modelId="{BE8B6A89-34C8-496B-BFD5-6B62DA5EEA7F}" srcId="{4086946E-A81C-401D-A48D-A83958696D78}" destId="{D1ECA61B-076A-4806-A4BC-2C6B8D5E657F}" srcOrd="0" destOrd="0" parTransId="{4796F8EC-3738-4775-AADF-85FED931E6DA}" sibTransId="{ED9E5D05-20D4-4D0A-BAD2-82A185896AC2}"/>
    <dgm:cxn modelId="{F97A937B-A13E-4F43-A074-E81B22369ED0}" type="presOf" srcId="{4086946E-A81C-401D-A48D-A83958696D78}" destId="{29EB8F41-F7C3-42E4-B5B1-062E2F2D744B}" srcOrd="0" destOrd="0" presId="urn:microsoft.com/office/officeart/2005/8/layout/hProcess4"/>
    <dgm:cxn modelId="{CD027F84-77D5-4665-9212-1503C16E910F}" srcId="{11E963B8-7C40-4DA0-BC15-A60D47466F84}" destId="{4E7831D5-5F8A-4E30-85D2-8DA8B23AB87D}" srcOrd="3" destOrd="0" parTransId="{77A6A765-EE66-4355-91A3-18CA7A76A70F}" sibTransId="{AB5F9583-D8BB-4407-819B-89FB265A0483}"/>
    <dgm:cxn modelId="{A42B1848-6AA0-4EE5-B78D-37B9FE9B8B3D}" type="presOf" srcId="{11E963B8-7C40-4DA0-BC15-A60D47466F84}" destId="{4B885341-0815-442C-B8C1-69E3DAEC4A03}" srcOrd="0" destOrd="0" presId="urn:microsoft.com/office/officeart/2005/8/layout/hProcess4"/>
    <dgm:cxn modelId="{1BDB0E6E-8C5F-40D4-96FE-BA1D03BD40DE}" type="presOf" srcId="{B69D7085-3271-4673-A024-D3DD35EE94B6}" destId="{D9BBCFC7-450C-45C0-B213-627EF0906296}" srcOrd="0" destOrd="1" presId="urn:microsoft.com/office/officeart/2005/8/layout/hProcess4"/>
    <dgm:cxn modelId="{97B6869A-37F4-49A7-A782-89D755BDB400}" type="presOf" srcId="{D1ECA61B-076A-4806-A4BC-2C6B8D5E657F}" destId="{B26C57F0-66AB-45DF-8CBB-E9E9276CF399}" srcOrd="1" destOrd="0" presId="urn:microsoft.com/office/officeart/2005/8/layout/hProcess4"/>
    <dgm:cxn modelId="{8C4C918C-79AF-4C55-AE04-D972E7569819}" type="presOf" srcId="{0E84BEC6-90D5-4252-A2D2-402C1D6A32F4}" destId="{D2BA3A63-701C-4919-8057-3F38636485D5}" srcOrd="0" destOrd="0" presId="urn:microsoft.com/office/officeart/2005/8/layout/hProcess4"/>
    <dgm:cxn modelId="{9DF795F5-77F5-4BB7-85D7-86698853DAE1}" type="presOf" srcId="{0F30D8D8-8919-43E0-8BAB-CA682250E507}" destId="{B26C57F0-66AB-45DF-8CBB-E9E9276CF399}" srcOrd="1" destOrd="1" presId="urn:microsoft.com/office/officeart/2005/8/layout/hProcess4"/>
    <dgm:cxn modelId="{5020AB4F-CF26-46D4-9E91-C3C31DE4688F}" srcId="{85C0EF69-7E2C-402D-9BDE-D793F677A503}" destId="{8A304011-E5D5-4238-8B9B-EA1B285B3904}" srcOrd="0" destOrd="0" parTransId="{BEC358A6-C204-443C-A9F9-2BB1BD8EB5B3}" sibTransId="{8450EDAB-0F57-417B-BA78-15DCFA78EE5F}"/>
    <dgm:cxn modelId="{BA37C304-E944-4520-815D-3E92828D37CF}" srcId="{11E963B8-7C40-4DA0-BC15-A60D47466F84}" destId="{D58F93BC-4048-4268-9515-0160DE73C793}" srcOrd="1" destOrd="0" parTransId="{3EE0FAC4-91FE-4867-B3E6-98A74A04BD22}" sibTransId="{C9C4D7FE-4794-488C-B1F9-D4F6694433FA}"/>
    <dgm:cxn modelId="{5776B2B6-32F6-4DA3-9967-215573C14954}" type="presOf" srcId="{9C257B20-7B7B-4F53-B4C1-56A73BA4DD49}" destId="{8794F8BA-07A2-4F0A-955A-C3DE005402A1}" srcOrd="1" destOrd="0" presId="urn:microsoft.com/office/officeart/2005/8/layout/hProcess4"/>
    <dgm:cxn modelId="{5005EF09-E333-4D22-AA5F-24231F3AC82C}" type="presOf" srcId="{43D8AC29-430D-4AB5-B9FB-07617F393DB4}" destId="{C893A247-4F9A-42DC-A94A-69FF39278C0F}" srcOrd="0" destOrd="0" presId="urn:microsoft.com/office/officeart/2005/8/layout/hProcess4"/>
    <dgm:cxn modelId="{9E806E68-1F40-41FD-9259-51E5FE532C7B}" srcId="{11E963B8-7C40-4DA0-BC15-A60D47466F84}" destId="{4086946E-A81C-401D-A48D-A83958696D78}" srcOrd="0" destOrd="0" parTransId="{44152B88-9536-4B06-8FBA-F328827A5299}" sibTransId="{B34C4E5F-D4FE-4249-985F-1E803BAB89A5}"/>
    <dgm:cxn modelId="{43EAAF8C-4F5E-4C5A-ACFD-A8EA0BC7F11E}" type="presOf" srcId="{0F30D8D8-8919-43E0-8BAB-CA682250E507}" destId="{ADD3DA4A-D83F-480D-9C7E-422F90764BDA}" srcOrd="0" destOrd="1" presId="urn:microsoft.com/office/officeart/2005/8/layout/hProcess4"/>
    <dgm:cxn modelId="{33CD89A5-1DCC-4057-B2A6-F39D3F5D12D4}" type="presOf" srcId="{CA116041-15DC-4E16-84E9-A1FC8FEEAA4E}" destId="{C893A247-4F9A-42DC-A94A-69FF39278C0F}" srcOrd="0" destOrd="1" presId="urn:microsoft.com/office/officeart/2005/8/layout/hProcess4"/>
    <dgm:cxn modelId="{94DB3637-55CA-4AF4-92B9-73403D152D98}" type="presOf" srcId="{9C257B20-7B7B-4F53-B4C1-56A73BA4DD49}" destId="{D0EDB3B2-EE9C-414D-8EC4-509741DB497F}" srcOrd="0" destOrd="0" presId="urn:microsoft.com/office/officeart/2005/8/layout/hProcess4"/>
    <dgm:cxn modelId="{914BB7A1-8B74-4C8D-B508-2B31BF3962DB}" type="presOf" srcId="{CA116041-15DC-4E16-84E9-A1FC8FEEAA4E}" destId="{5AB1931E-3AD1-4EF6-8B69-085F0589AF07}" srcOrd="1" destOrd="1" presId="urn:microsoft.com/office/officeart/2005/8/layout/hProcess4"/>
    <dgm:cxn modelId="{E3B8E6A5-3258-46FB-99FD-CEC6215121DE}" srcId="{85C0EF69-7E2C-402D-9BDE-D793F677A503}" destId="{B69D7085-3271-4673-A024-D3DD35EE94B6}" srcOrd="1" destOrd="0" parTransId="{B403106C-3B4D-4980-8A69-35F3F206999D}" sibTransId="{35577409-6CD1-4F1A-8707-79180E03F9B7}"/>
    <dgm:cxn modelId="{388D65D2-D7BC-4124-9548-626B5619B909}" type="presOf" srcId="{D1ECA61B-076A-4806-A4BC-2C6B8D5E657F}" destId="{ADD3DA4A-D83F-480D-9C7E-422F90764BDA}" srcOrd="0" destOrd="0" presId="urn:microsoft.com/office/officeart/2005/8/layout/hProcess4"/>
    <dgm:cxn modelId="{F761C2F6-F599-4F25-8856-D9120EFFA045}" type="presOf" srcId="{8A304011-E5D5-4238-8B9B-EA1B285B3904}" destId="{D9BBCFC7-450C-45C0-B213-627EF0906296}" srcOrd="0" destOrd="0" presId="urn:microsoft.com/office/officeart/2005/8/layout/hProcess4"/>
    <dgm:cxn modelId="{26C56E84-57E3-4224-BA40-5B9C43278268}" type="presOf" srcId="{85C0EF69-7E2C-402D-9BDE-D793F677A503}" destId="{80DACAF9-CB1D-4CA4-98A0-7058B651A464}" srcOrd="0" destOrd="0" presId="urn:microsoft.com/office/officeart/2005/8/layout/hProcess4"/>
    <dgm:cxn modelId="{CFFF15A3-8D8B-49BB-B7BC-7C27175B7530}" type="presOf" srcId="{D58F93BC-4048-4268-9515-0160DE73C793}" destId="{19E87B34-F830-4780-B986-2F77F9B15F99}" srcOrd="0" destOrd="0" presId="urn:microsoft.com/office/officeart/2005/8/layout/hProcess4"/>
    <dgm:cxn modelId="{8968E398-4625-444E-A181-A2F21DA4D623}" type="presOf" srcId="{43D8AC29-430D-4AB5-B9FB-07617F393DB4}" destId="{5AB1931E-3AD1-4EF6-8B69-085F0589AF07}" srcOrd="1" destOrd="0" presId="urn:microsoft.com/office/officeart/2005/8/layout/hProcess4"/>
    <dgm:cxn modelId="{2BB97DA3-3E30-4124-BCCF-2C692DBD1848}" type="presOf" srcId="{C9C4D7FE-4794-488C-B1F9-D4F6694433FA}" destId="{94F03029-8428-47CD-9F95-463007973D1D}" srcOrd="0" destOrd="0" presId="urn:microsoft.com/office/officeart/2005/8/layout/hProcess4"/>
    <dgm:cxn modelId="{B8053C4D-C6D8-4066-ACB2-4E7093731250}" type="presOf" srcId="{4E7831D5-5F8A-4E30-85D2-8DA8B23AB87D}" destId="{1EAD6C56-26AE-48FE-A7B1-D3E5E275BF94}" srcOrd="0" destOrd="0" presId="urn:microsoft.com/office/officeart/2005/8/layout/hProcess4"/>
    <dgm:cxn modelId="{427C4CC5-1298-40BC-92DE-9E6385A8D7A1}" type="presOf" srcId="{8A304011-E5D5-4238-8B9B-EA1B285B3904}" destId="{309C982D-7351-453E-B737-6F835AE06838}" srcOrd="1" destOrd="0" presId="urn:microsoft.com/office/officeart/2005/8/layout/hProcess4"/>
    <dgm:cxn modelId="{03F5B0F3-B6FF-484F-AD34-2F116FE64518}" type="presParOf" srcId="{4B885341-0815-442C-B8C1-69E3DAEC4A03}" destId="{E565BEB3-36C3-4370-8A8A-4A746909ABB1}" srcOrd="0" destOrd="0" presId="urn:microsoft.com/office/officeart/2005/8/layout/hProcess4"/>
    <dgm:cxn modelId="{7514E1C3-9F35-4FE1-A20F-9091A24737CC}" type="presParOf" srcId="{4B885341-0815-442C-B8C1-69E3DAEC4A03}" destId="{6833C6B7-D693-4C63-B83E-F16208EBD7A5}" srcOrd="1" destOrd="0" presId="urn:microsoft.com/office/officeart/2005/8/layout/hProcess4"/>
    <dgm:cxn modelId="{6322D082-0571-420D-A822-90E0B7C2B676}" type="presParOf" srcId="{4B885341-0815-442C-B8C1-69E3DAEC4A03}" destId="{607DF735-DF47-4770-AF8A-AAD3FBCAB60D}" srcOrd="2" destOrd="0" presId="urn:microsoft.com/office/officeart/2005/8/layout/hProcess4"/>
    <dgm:cxn modelId="{F49E2DA6-D123-493E-BCC6-9E17F0794E74}" type="presParOf" srcId="{607DF735-DF47-4770-AF8A-AAD3FBCAB60D}" destId="{297B004B-A6DA-4F8E-B6B1-42027DDA773E}" srcOrd="0" destOrd="0" presId="urn:microsoft.com/office/officeart/2005/8/layout/hProcess4"/>
    <dgm:cxn modelId="{07767A7C-19B7-4B4B-9F37-0422B249BE4D}" type="presParOf" srcId="{297B004B-A6DA-4F8E-B6B1-42027DDA773E}" destId="{1D2265A1-CD81-4C22-8423-5D135F0C7EE5}" srcOrd="0" destOrd="0" presId="urn:microsoft.com/office/officeart/2005/8/layout/hProcess4"/>
    <dgm:cxn modelId="{384769E5-135A-4852-95B7-D1DEC157125F}" type="presParOf" srcId="{297B004B-A6DA-4F8E-B6B1-42027DDA773E}" destId="{ADD3DA4A-D83F-480D-9C7E-422F90764BDA}" srcOrd="1" destOrd="0" presId="urn:microsoft.com/office/officeart/2005/8/layout/hProcess4"/>
    <dgm:cxn modelId="{C49AC456-3AA4-4832-803F-2E88B1F80349}" type="presParOf" srcId="{297B004B-A6DA-4F8E-B6B1-42027DDA773E}" destId="{B26C57F0-66AB-45DF-8CBB-E9E9276CF399}" srcOrd="2" destOrd="0" presId="urn:microsoft.com/office/officeart/2005/8/layout/hProcess4"/>
    <dgm:cxn modelId="{E9209454-AF86-4653-9631-08D8ABEC2322}" type="presParOf" srcId="{297B004B-A6DA-4F8E-B6B1-42027DDA773E}" destId="{29EB8F41-F7C3-42E4-B5B1-062E2F2D744B}" srcOrd="3" destOrd="0" presId="urn:microsoft.com/office/officeart/2005/8/layout/hProcess4"/>
    <dgm:cxn modelId="{BADAB0D4-9B18-474E-9D71-15F2E20F6DBB}" type="presParOf" srcId="{297B004B-A6DA-4F8E-B6B1-42027DDA773E}" destId="{EB40F75A-26F8-46B8-9F8A-B8C7DD502A18}" srcOrd="4" destOrd="0" presId="urn:microsoft.com/office/officeart/2005/8/layout/hProcess4"/>
    <dgm:cxn modelId="{4CC6A04E-D286-482F-AE5E-2009CF0CC4C9}" type="presParOf" srcId="{607DF735-DF47-4770-AF8A-AAD3FBCAB60D}" destId="{9355170D-F1F9-49EB-BAD9-6FD94BB1F0D2}" srcOrd="1" destOrd="0" presId="urn:microsoft.com/office/officeart/2005/8/layout/hProcess4"/>
    <dgm:cxn modelId="{563BA5BA-91A0-4960-84FB-13F18BF32079}" type="presParOf" srcId="{607DF735-DF47-4770-AF8A-AAD3FBCAB60D}" destId="{A8E46607-16BB-4BAE-8117-AA1A9150F036}" srcOrd="2" destOrd="0" presId="urn:microsoft.com/office/officeart/2005/8/layout/hProcess4"/>
    <dgm:cxn modelId="{D99C68FD-1BD9-4B8A-8ACF-A7CAF119DF4A}" type="presParOf" srcId="{A8E46607-16BB-4BAE-8117-AA1A9150F036}" destId="{3D75BCAC-9607-45FA-9A69-CD46EDE33649}" srcOrd="0" destOrd="0" presId="urn:microsoft.com/office/officeart/2005/8/layout/hProcess4"/>
    <dgm:cxn modelId="{71DE7B69-4D93-4F61-8F8E-C919877E8313}" type="presParOf" srcId="{A8E46607-16BB-4BAE-8117-AA1A9150F036}" destId="{C893A247-4F9A-42DC-A94A-69FF39278C0F}" srcOrd="1" destOrd="0" presId="urn:microsoft.com/office/officeart/2005/8/layout/hProcess4"/>
    <dgm:cxn modelId="{24B0A994-B77B-4AE4-BA4D-89B55BF26CDA}" type="presParOf" srcId="{A8E46607-16BB-4BAE-8117-AA1A9150F036}" destId="{5AB1931E-3AD1-4EF6-8B69-085F0589AF07}" srcOrd="2" destOrd="0" presId="urn:microsoft.com/office/officeart/2005/8/layout/hProcess4"/>
    <dgm:cxn modelId="{1ADE38AF-A8EE-4832-BF43-E3E44F098861}" type="presParOf" srcId="{A8E46607-16BB-4BAE-8117-AA1A9150F036}" destId="{19E87B34-F830-4780-B986-2F77F9B15F99}" srcOrd="3" destOrd="0" presId="urn:microsoft.com/office/officeart/2005/8/layout/hProcess4"/>
    <dgm:cxn modelId="{A8BB0731-6571-4FD6-B807-D4709BA33A04}" type="presParOf" srcId="{A8E46607-16BB-4BAE-8117-AA1A9150F036}" destId="{C678B253-7ED0-4561-BAF0-7965CFB1D7AB}" srcOrd="4" destOrd="0" presId="urn:microsoft.com/office/officeart/2005/8/layout/hProcess4"/>
    <dgm:cxn modelId="{C57938C3-0D1E-49B4-8EF6-4B55A815356A}" type="presParOf" srcId="{607DF735-DF47-4770-AF8A-AAD3FBCAB60D}" destId="{94F03029-8428-47CD-9F95-463007973D1D}" srcOrd="3" destOrd="0" presId="urn:microsoft.com/office/officeart/2005/8/layout/hProcess4"/>
    <dgm:cxn modelId="{F2B9EBA3-6EE4-479E-82C9-E7867C52B418}" type="presParOf" srcId="{607DF735-DF47-4770-AF8A-AAD3FBCAB60D}" destId="{39C79273-5071-4BE1-BA0A-4716F63054CA}" srcOrd="4" destOrd="0" presId="urn:microsoft.com/office/officeart/2005/8/layout/hProcess4"/>
    <dgm:cxn modelId="{8132AF1C-5A74-4D45-B237-375914CABAC1}" type="presParOf" srcId="{39C79273-5071-4BE1-BA0A-4716F63054CA}" destId="{AF99D959-3513-4CDA-AEC1-1FAD1A6E73A2}" srcOrd="0" destOrd="0" presId="urn:microsoft.com/office/officeart/2005/8/layout/hProcess4"/>
    <dgm:cxn modelId="{FDD78BF4-4461-4CC5-B815-B6FCF8A850E2}" type="presParOf" srcId="{39C79273-5071-4BE1-BA0A-4716F63054CA}" destId="{D9BBCFC7-450C-45C0-B213-627EF0906296}" srcOrd="1" destOrd="0" presId="urn:microsoft.com/office/officeart/2005/8/layout/hProcess4"/>
    <dgm:cxn modelId="{0F8301B4-03BE-4B10-A78F-308F5CD29FA5}" type="presParOf" srcId="{39C79273-5071-4BE1-BA0A-4716F63054CA}" destId="{309C982D-7351-453E-B737-6F835AE06838}" srcOrd="2" destOrd="0" presId="urn:microsoft.com/office/officeart/2005/8/layout/hProcess4"/>
    <dgm:cxn modelId="{7003A454-1AB9-4D73-999F-8F6821A05DE7}" type="presParOf" srcId="{39C79273-5071-4BE1-BA0A-4716F63054CA}" destId="{80DACAF9-CB1D-4CA4-98A0-7058B651A464}" srcOrd="3" destOrd="0" presId="urn:microsoft.com/office/officeart/2005/8/layout/hProcess4"/>
    <dgm:cxn modelId="{6993EFD9-BDA5-4DE0-A7D4-9AC0CB18C3EF}" type="presParOf" srcId="{39C79273-5071-4BE1-BA0A-4716F63054CA}" destId="{EB922E80-7B58-4856-8A4F-4C2EB4168065}" srcOrd="4" destOrd="0" presId="urn:microsoft.com/office/officeart/2005/8/layout/hProcess4"/>
    <dgm:cxn modelId="{D88B1D5F-BDF2-4106-A395-A229EE86B994}" type="presParOf" srcId="{607DF735-DF47-4770-AF8A-AAD3FBCAB60D}" destId="{D2BA3A63-701C-4919-8057-3F38636485D5}" srcOrd="5" destOrd="0" presId="urn:microsoft.com/office/officeart/2005/8/layout/hProcess4"/>
    <dgm:cxn modelId="{F2D6B409-7D7A-4EBB-8F72-ED022E2E3E68}" type="presParOf" srcId="{607DF735-DF47-4770-AF8A-AAD3FBCAB60D}" destId="{3DFF7C12-0A50-41D8-B9F7-1B4E55AD2B48}" srcOrd="6" destOrd="0" presId="urn:microsoft.com/office/officeart/2005/8/layout/hProcess4"/>
    <dgm:cxn modelId="{3C830C4D-D80C-442F-8102-C2F5DECE045E}" type="presParOf" srcId="{3DFF7C12-0A50-41D8-B9F7-1B4E55AD2B48}" destId="{3713A4DF-AD7C-4DE7-9330-04D797916F64}" srcOrd="0" destOrd="0" presId="urn:microsoft.com/office/officeart/2005/8/layout/hProcess4"/>
    <dgm:cxn modelId="{B1AF177F-B938-4D91-A910-EBBB59DA2D7D}" type="presParOf" srcId="{3DFF7C12-0A50-41D8-B9F7-1B4E55AD2B48}" destId="{D0EDB3B2-EE9C-414D-8EC4-509741DB497F}" srcOrd="1" destOrd="0" presId="urn:microsoft.com/office/officeart/2005/8/layout/hProcess4"/>
    <dgm:cxn modelId="{E5E2A5E3-DC10-48E8-BDDF-8AA23EA09827}" type="presParOf" srcId="{3DFF7C12-0A50-41D8-B9F7-1B4E55AD2B48}" destId="{8794F8BA-07A2-4F0A-955A-C3DE005402A1}" srcOrd="2" destOrd="0" presId="urn:microsoft.com/office/officeart/2005/8/layout/hProcess4"/>
    <dgm:cxn modelId="{9B2DDA85-F364-48C1-BCFC-FF2DE1699605}" type="presParOf" srcId="{3DFF7C12-0A50-41D8-B9F7-1B4E55AD2B48}" destId="{1EAD6C56-26AE-48FE-A7B1-D3E5E275BF94}" srcOrd="3" destOrd="0" presId="urn:microsoft.com/office/officeart/2005/8/layout/hProcess4"/>
    <dgm:cxn modelId="{57C7618E-E32E-4DEC-B429-072212879859}" type="presParOf" srcId="{3DFF7C12-0A50-41D8-B9F7-1B4E55AD2B48}" destId="{7D9A1506-EED7-4E30-82C2-2199BC6045F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F6B90-7B41-4AF8-8BAC-F0FD613128CF}">
      <dsp:nvSpPr>
        <dsp:cNvPr id="0" name=""/>
        <dsp:cNvSpPr/>
      </dsp:nvSpPr>
      <dsp:spPr>
        <a:xfrm rot="21300000">
          <a:off x="18706" y="1685100"/>
          <a:ext cx="6058586" cy="693799"/>
        </a:xfrm>
        <a:prstGeom prst="mathMinus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D87BF-EE25-4B3A-AD8C-8C4DFB1CB9CE}">
      <dsp:nvSpPr>
        <dsp:cNvPr id="0" name=""/>
        <dsp:cNvSpPr/>
      </dsp:nvSpPr>
      <dsp:spPr>
        <a:xfrm>
          <a:off x="731520" y="203200"/>
          <a:ext cx="1828800" cy="1625600"/>
        </a:xfrm>
        <a:prstGeom prst="downArrow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A9D74-248F-4E85-A8ED-87DB3821B2CC}">
      <dsp:nvSpPr>
        <dsp:cNvPr id="0" name=""/>
        <dsp:cNvSpPr/>
      </dsp:nvSpPr>
      <dsp:spPr>
        <a:xfrm>
          <a:off x="2721273" y="-39369"/>
          <a:ext cx="2969932" cy="1785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kern="1200" dirty="0" smtClean="0"/>
            <a:t>- Evitar pèrdua de sòl ús </a:t>
          </a:r>
          <a:r>
            <a:rPr lang="ca-ES" sz="1000" kern="1200" dirty="0" err="1" smtClean="0"/>
            <a:t>agroramader</a:t>
          </a:r>
          <a:r>
            <a:rPr lang="ca-ES" sz="1000" kern="1200" dirty="0" smtClean="0"/>
            <a:t>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kern="1200" dirty="0" smtClean="0"/>
            <a:t>- Minimitzar pèrdues </a:t>
          </a:r>
          <a:r>
            <a:rPr lang="ca-ES" sz="1000" kern="1200" dirty="0" err="1" smtClean="0"/>
            <a:t>agro-forestals</a:t>
          </a:r>
          <a:r>
            <a:rPr lang="ca-ES" sz="1000" kern="1200" dirty="0" smtClean="0"/>
            <a:t> per sequera i increment de temperatura.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kern="1200" dirty="0" smtClean="0"/>
            <a:t>- Posar en valor el nou paisatge que esdevingui.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kern="1200" dirty="0" smtClean="0"/>
            <a:t>- Gestionar l’aigua per manca de disponibilitat.</a:t>
          </a:r>
          <a:endParaRPr lang="ca-ES" sz="1000" kern="1200" dirty="0"/>
        </a:p>
      </dsp:txBody>
      <dsp:txXfrm>
        <a:off x="2721273" y="-39369"/>
        <a:ext cx="2969932" cy="1785618"/>
      </dsp:txXfrm>
    </dsp:sp>
    <dsp:sp modelId="{12F4338C-43EE-4CF0-8049-91AAC22031CC}">
      <dsp:nvSpPr>
        <dsp:cNvPr id="0" name=""/>
        <dsp:cNvSpPr/>
      </dsp:nvSpPr>
      <dsp:spPr>
        <a:xfrm>
          <a:off x="3548060" y="2246319"/>
          <a:ext cx="1828800" cy="1625600"/>
        </a:xfrm>
        <a:prstGeom prst="upArrow">
          <a:avLst/>
        </a:prstGeom>
        <a:solidFill>
          <a:schemeClr val="accent6">
            <a:shade val="80000"/>
            <a:hueOff val="-381692"/>
            <a:satOff val="17009"/>
            <a:lumOff val="237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69F45-A65D-44FF-9EF4-584088EF57D9}">
      <dsp:nvSpPr>
        <dsp:cNvPr id="0" name=""/>
        <dsp:cNvSpPr/>
      </dsp:nvSpPr>
      <dsp:spPr>
        <a:xfrm>
          <a:off x="445768" y="2357120"/>
          <a:ext cx="2887982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kern="1200" dirty="0" smtClean="0"/>
            <a:t>- Silvicultura (gestió integrada).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kern="1200" dirty="0" smtClean="0"/>
            <a:t>- Potencialitat dels productes secundaris del bosc.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kern="1200" dirty="0" smtClean="0"/>
            <a:t>- Conreus minoritaris.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kern="1200" dirty="0" smtClean="0"/>
            <a:t>- Ramaderia extensiva.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kern="1200" dirty="0" smtClean="0"/>
            <a:t>- Potencialitat dels productes ecològics / artesanals.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kern="1200" dirty="0" smtClean="0"/>
            <a:t>- Planificació hidrològica.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kern="1200" dirty="0" smtClean="0"/>
            <a:t>- Turisme de natura.</a:t>
          </a:r>
        </a:p>
      </dsp:txBody>
      <dsp:txXfrm>
        <a:off x="445768" y="2357120"/>
        <a:ext cx="2887982" cy="1706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28706-D61D-411F-B740-80ABF4E77831}">
      <dsp:nvSpPr>
        <dsp:cNvPr id="0" name=""/>
        <dsp:cNvSpPr/>
      </dsp:nvSpPr>
      <dsp:spPr>
        <a:xfrm>
          <a:off x="2380505" y="2370"/>
          <a:ext cx="1334988" cy="867742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900" kern="1200" dirty="0" smtClean="0"/>
            <a:t>Diversificació i gestió integrada per a la viabilitat de les explotacions forestals i </a:t>
          </a:r>
          <a:r>
            <a:rPr lang="ca-ES" sz="900" kern="1200" dirty="0" err="1" smtClean="0"/>
            <a:t>agro-ramaderes</a:t>
          </a:r>
          <a:endParaRPr lang="ca-ES" sz="900" kern="1200" dirty="0"/>
        </a:p>
      </dsp:txBody>
      <dsp:txXfrm>
        <a:off x="2422865" y="44730"/>
        <a:ext cx="1250268" cy="783022"/>
      </dsp:txXfrm>
    </dsp:sp>
    <dsp:sp modelId="{ED8DAC2D-2326-413C-B8F2-38EBCF72C70E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409246" y="137594"/>
              </a:moveTo>
              <a:arcTo wR="1732594" hR="1732594" stAng="17579295" swAng="1959991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A1B019-7673-4377-AE9A-2B7620ED35C2}">
      <dsp:nvSpPr>
        <dsp:cNvPr id="0" name=""/>
        <dsp:cNvSpPr/>
      </dsp:nvSpPr>
      <dsp:spPr>
        <a:xfrm>
          <a:off x="4028301" y="1199563"/>
          <a:ext cx="1334988" cy="867742"/>
        </a:xfrm>
        <a:prstGeom prst="roundRect">
          <a:avLst/>
        </a:prstGeom>
        <a:solidFill>
          <a:schemeClr val="accent6">
            <a:shade val="50000"/>
            <a:hueOff val="-184678"/>
            <a:satOff val="12312"/>
            <a:lumOff val="160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900" kern="1200" dirty="0" smtClean="0"/>
            <a:t>Gestió dels recursos hídrics</a:t>
          </a:r>
          <a:endParaRPr lang="ca-ES" sz="900" kern="1200" dirty="0"/>
        </a:p>
      </dsp:txBody>
      <dsp:txXfrm>
        <a:off x="4070661" y="1241923"/>
        <a:ext cx="1250268" cy="783022"/>
      </dsp:txXfrm>
    </dsp:sp>
    <dsp:sp modelId="{7FBAF168-6152-4D9C-9F4C-BDFE4DEA2642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2825" y="1642133"/>
              </a:moveTo>
              <a:arcTo wR="1732594" hR="1732594" stAng="21420430" swAng="2195114"/>
            </a:path>
          </a:pathLst>
        </a:custGeom>
        <a:noFill/>
        <a:ln w="9525" cap="flat" cmpd="sng" algn="ctr">
          <a:solidFill>
            <a:schemeClr val="accent6">
              <a:shade val="90000"/>
              <a:hueOff val="-193090"/>
              <a:satOff val="2625"/>
              <a:lumOff val="110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421F13-2350-4A2C-B59D-70D5AC284208}">
      <dsp:nvSpPr>
        <dsp:cNvPr id="0" name=""/>
        <dsp:cNvSpPr/>
      </dsp:nvSpPr>
      <dsp:spPr>
        <a:xfrm>
          <a:off x="3398899" y="3136663"/>
          <a:ext cx="1334988" cy="867742"/>
        </a:xfrm>
        <a:prstGeom prst="roundRect">
          <a:avLst/>
        </a:prstGeom>
        <a:solidFill>
          <a:schemeClr val="accent6">
            <a:shade val="50000"/>
            <a:hueOff val="-369355"/>
            <a:satOff val="24624"/>
            <a:lumOff val="321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900" kern="1200" dirty="0" smtClean="0"/>
            <a:t>Població integrada i estable en el territori</a:t>
          </a:r>
          <a:endParaRPr lang="ca-ES" sz="900" kern="1200" dirty="0"/>
        </a:p>
      </dsp:txBody>
      <dsp:txXfrm>
        <a:off x="3441259" y="3179023"/>
        <a:ext cx="1250268" cy="783022"/>
      </dsp:txXfrm>
    </dsp:sp>
    <dsp:sp modelId="{29B566F3-0483-4E79-AEED-80B395A898C6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076618" y="3430690"/>
              </a:moveTo>
              <a:arcTo wR="1732594" hR="1732594" stAng="4712834" swAng="1374332"/>
            </a:path>
          </a:pathLst>
        </a:custGeom>
        <a:noFill/>
        <a:ln w="9525" cap="flat" cmpd="sng" algn="ctr">
          <a:solidFill>
            <a:schemeClr val="accent6">
              <a:shade val="90000"/>
              <a:hueOff val="-386180"/>
              <a:satOff val="5250"/>
              <a:lumOff val="221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5334D-FFAC-47C2-AFEC-8951A4CFF830}">
      <dsp:nvSpPr>
        <dsp:cNvPr id="0" name=""/>
        <dsp:cNvSpPr/>
      </dsp:nvSpPr>
      <dsp:spPr>
        <a:xfrm>
          <a:off x="1362112" y="3136663"/>
          <a:ext cx="1334988" cy="867742"/>
        </a:xfrm>
        <a:prstGeom prst="roundRect">
          <a:avLst/>
        </a:prstGeom>
        <a:solidFill>
          <a:schemeClr val="accent6">
            <a:shade val="50000"/>
            <a:hueOff val="-369355"/>
            <a:satOff val="24624"/>
            <a:lumOff val="321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900" kern="1200" dirty="0" smtClean="0"/>
            <a:t>Destí turístic responsable i sostenible</a:t>
          </a:r>
          <a:endParaRPr lang="ca-ES" sz="900" kern="1200" dirty="0"/>
        </a:p>
      </dsp:txBody>
      <dsp:txXfrm>
        <a:off x="1404472" y="3179023"/>
        <a:ext cx="1250268" cy="783022"/>
      </dsp:txXfrm>
    </dsp:sp>
    <dsp:sp modelId="{C14DD533-DAD7-4EF0-B3D4-44D9FA2771D2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89352" y="2691206"/>
              </a:moveTo>
              <a:arcTo wR="1732594" hR="1732594" stAng="8784456" swAng="2195114"/>
            </a:path>
          </a:pathLst>
        </a:custGeom>
        <a:noFill/>
        <a:ln w="9525" cap="flat" cmpd="sng" algn="ctr">
          <a:solidFill>
            <a:schemeClr val="accent6">
              <a:shade val="90000"/>
              <a:hueOff val="-386180"/>
              <a:satOff val="5250"/>
              <a:lumOff val="221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A2BA7-855E-4469-AA1C-FB9B936CDE84}">
      <dsp:nvSpPr>
        <dsp:cNvPr id="0" name=""/>
        <dsp:cNvSpPr/>
      </dsp:nvSpPr>
      <dsp:spPr>
        <a:xfrm>
          <a:off x="732710" y="1199563"/>
          <a:ext cx="1334988" cy="867742"/>
        </a:xfrm>
        <a:prstGeom prst="roundRect">
          <a:avLst/>
        </a:prstGeom>
        <a:solidFill>
          <a:schemeClr val="accent6">
            <a:shade val="50000"/>
            <a:hueOff val="-184678"/>
            <a:satOff val="12312"/>
            <a:lumOff val="1607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900" kern="1200" dirty="0" smtClean="0"/>
            <a:t>Silvicultura, una activitat tradicional per a un territori </a:t>
          </a:r>
          <a:r>
            <a:rPr lang="ca-ES" sz="900" kern="1200" dirty="0" err="1" smtClean="0"/>
            <a:t>resilient</a:t>
          </a:r>
          <a:endParaRPr lang="ca-ES" sz="900" kern="1200" dirty="0"/>
        </a:p>
      </dsp:txBody>
      <dsp:txXfrm>
        <a:off x="775070" y="1241923"/>
        <a:ext cx="1250268" cy="783022"/>
      </dsp:txXfrm>
    </dsp:sp>
    <dsp:sp modelId="{6FA767C6-8948-4B4C-B548-3C003535D6D7}">
      <dsp:nvSpPr>
        <dsp:cNvPr id="0" name=""/>
        <dsp:cNvSpPr/>
      </dsp:nvSpPr>
      <dsp:spPr>
        <a:xfrm>
          <a:off x="1315405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02072" y="755102"/>
              </a:moveTo>
              <a:arcTo wR="1732594" hR="1732594" stAng="12860714" swAng="1959991"/>
            </a:path>
          </a:pathLst>
        </a:custGeom>
        <a:noFill/>
        <a:ln w="9525" cap="flat" cmpd="sng" algn="ctr">
          <a:solidFill>
            <a:schemeClr val="accent6">
              <a:shade val="90000"/>
              <a:hueOff val="-193090"/>
              <a:satOff val="2625"/>
              <a:lumOff val="110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BE75D-E81C-4F99-AC86-45C2497F97E8}">
      <dsp:nvSpPr>
        <dsp:cNvPr id="0" name=""/>
        <dsp:cNvSpPr/>
      </dsp:nvSpPr>
      <dsp:spPr>
        <a:xfrm rot="5400000">
          <a:off x="3621405" y="-1293891"/>
          <a:ext cx="1047750" cy="3901440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err="1" smtClean="0"/>
            <a:t>Producció</a:t>
          </a:r>
          <a:r>
            <a:rPr lang="es-ES" sz="1300" kern="1200" dirty="0" smtClean="0"/>
            <a:t> i </a:t>
          </a:r>
          <a:r>
            <a:rPr lang="es-ES" sz="1300" kern="1200" dirty="0" err="1" smtClean="0"/>
            <a:t>consum</a:t>
          </a:r>
          <a:r>
            <a:rPr lang="es-ES" sz="1300" kern="1200" dirty="0" smtClean="0"/>
            <a:t> de </a:t>
          </a:r>
          <a:r>
            <a:rPr lang="es-ES" sz="1300" kern="1200" dirty="0" err="1" smtClean="0"/>
            <a:t>producte</a:t>
          </a:r>
          <a:r>
            <a:rPr lang="es-ES" sz="1300" kern="1200" dirty="0" smtClean="0"/>
            <a:t> local </a:t>
          </a:r>
          <a:r>
            <a:rPr lang="es-ES" sz="1300" kern="1200" dirty="0" err="1" smtClean="0"/>
            <a:t>amb</a:t>
          </a:r>
          <a:r>
            <a:rPr lang="es-ES" sz="1300" kern="1200" dirty="0" smtClean="0"/>
            <a:t> una marca per </a:t>
          </a:r>
          <a:r>
            <a:rPr lang="es-ES" sz="1300" kern="1200" dirty="0" err="1" smtClean="0"/>
            <a:t>als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productes</a:t>
          </a:r>
          <a:r>
            <a:rPr lang="es-ES" sz="1300" kern="1200" dirty="0" smtClean="0"/>
            <a:t> del </a:t>
          </a:r>
          <a:r>
            <a:rPr lang="es-ES" sz="1300" kern="1200" dirty="0" err="1" smtClean="0"/>
            <a:t>territori</a:t>
          </a:r>
          <a:r>
            <a:rPr lang="es-ES" sz="1300" kern="1200" dirty="0" smtClean="0"/>
            <a:t>.</a:t>
          </a:r>
          <a:endParaRPr lang="ca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err="1" smtClean="0"/>
            <a:t>Consum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energètic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amb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energies</a:t>
          </a:r>
          <a:r>
            <a:rPr lang="es-ES" sz="1300" kern="1200" dirty="0" smtClean="0"/>
            <a:t> renovables (</a:t>
          </a:r>
          <a:r>
            <a:rPr lang="es-ES" sz="1300" kern="1200" dirty="0" err="1" smtClean="0"/>
            <a:t>biomassa</a:t>
          </a:r>
          <a:r>
            <a:rPr lang="es-ES" sz="1300" kern="1200" dirty="0" smtClean="0"/>
            <a:t>) subministrada per </a:t>
          </a:r>
          <a:r>
            <a:rPr lang="es-ES" sz="1300" kern="1200" dirty="0" err="1" smtClean="0"/>
            <a:t>productors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locals</a:t>
          </a:r>
          <a:r>
            <a:rPr lang="es-ES" sz="1300" kern="1200" dirty="0" smtClean="0"/>
            <a:t>.</a:t>
          </a:r>
          <a:endParaRPr lang="ca-ES" sz="1300" kern="1200" dirty="0"/>
        </a:p>
      </dsp:txBody>
      <dsp:txXfrm rot="-5400000">
        <a:off x="2194561" y="184100"/>
        <a:ext cx="3850293" cy="945456"/>
      </dsp:txXfrm>
    </dsp:sp>
    <dsp:sp modelId="{9428E443-714C-41FC-A9DF-168F88CDC26B}">
      <dsp:nvSpPr>
        <dsp:cNvPr id="0" name=""/>
        <dsp:cNvSpPr/>
      </dsp:nvSpPr>
      <dsp:spPr>
        <a:xfrm>
          <a:off x="0" y="1984"/>
          <a:ext cx="2194560" cy="1309687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Diversificació i gestió integrada explotacions</a:t>
          </a:r>
          <a:endParaRPr lang="ca-ES" sz="2000" kern="1200" dirty="0"/>
        </a:p>
      </dsp:txBody>
      <dsp:txXfrm>
        <a:off x="63934" y="65918"/>
        <a:ext cx="2066692" cy="1181819"/>
      </dsp:txXfrm>
    </dsp:sp>
    <dsp:sp modelId="{6119F6FB-2636-4911-B7F7-67F86FEB6820}">
      <dsp:nvSpPr>
        <dsp:cNvPr id="0" name=""/>
        <dsp:cNvSpPr/>
      </dsp:nvSpPr>
      <dsp:spPr>
        <a:xfrm rot="5400000">
          <a:off x="3621405" y="81279"/>
          <a:ext cx="1047750" cy="3901440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err="1" smtClean="0"/>
            <a:t>Municipalització</a:t>
          </a:r>
          <a:r>
            <a:rPr lang="es-ES" sz="1300" kern="1200" dirty="0" smtClean="0"/>
            <a:t> de la </a:t>
          </a:r>
          <a:r>
            <a:rPr lang="es-ES" sz="1300" kern="1200" dirty="0" err="1" smtClean="0"/>
            <a:t>gestió</a:t>
          </a:r>
          <a:r>
            <a:rPr lang="es-ES" sz="1300" kern="1200" dirty="0" smtClean="0"/>
            <a:t> de </a:t>
          </a:r>
          <a:r>
            <a:rPr lang="es-ES" sz="1300" kern="1200" dirty="0" err="1" smtClean="0"/>
            <a:t>l’aigua</a:t>
          </a:r>
          <a:endParaRPr lang="ca-ES" sz="1300" kern="1200" dirty="0"/>
        </a:p>
      </dsp:txBody>
      <dsp:txXfrm rot="-5400000">
        <a:off x="2194561" y="1559271"/>
        <a:ext cx="3850293" cy="945456"/>
      </dsp:txXfrm>
    </dsp:sp>
    <dsp:sp modelId="{0FF9E5C9-095F-4766-BCE4-999FB6D2E581}">
      <dsp:nvSpPr>
        <dsp:cNvPr id="0" name=""/>
        <dsp:cNvSpPr/>
      </dsp:nvSpPr>
      <dsp:spPr>
        <a:xfrm>
          <a:off x="0" y="1377156"/>
          <a:ext cx="2194560" cy="1309687"/>
        </a:xfrm>
        <a:prstGeom prst="roundRect">
          <a:avLst/>
        </a:prstGeom>
        <a:solidFill>
          <a:schemeClr val="accent6">
            <a:shade val="50000"/>
            <a:hueOff val="-307796"/>
            <a:satOff val="20520"/>
            <a:lumOff val="267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Gestió dels recursos hídrics</a:t>
          </a:r>
          <a:endParaRPr lang="ca-ES" sz="2000" kern="1200" dirty="0"/>
        </a:p>
      </dsp:txBody>
      <dsp:txXfrm>
        <a:off x="63934" y="1441090"/>
        <a:ext cx="2066692" cy="1181819"/>
      </dsp:txXfrm>
    </dsp:sp>
    <dsp:sp modelId="{517471C0-7EE0-4F65-9F91-B282E9AC06F9}">
      <dsp:nvSpPr>
        <dsp:cNvPr id="0" name=""/>
        <dsp:cNvSpPr/>
      </dsp:nvSpPr>
      <dsp:spPr>
        <a:xfrm rot="5400000">
          <a:off x="3621405" y="1456451"/>
          <a:ext cx="1047750" cy="3901440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300" kern="1200" dirty="0" smtClean="0"/>
            <a:t>Viabilitat econòmica de les activitats del sector primari i presència dels oficis que hi estan directament vinculats:.</a:t>
          </a:r>
          <a:endParaRPr lang="ca-E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err="1" smtClean="0"/>
            <a:t>Foment</a:t>
          </a:r>
          <a:r>
            <a:rPr lang="es-ES" sz="1300" kern="1200" dirty="0" smtClean="0"/>
            <a:t> de la marca “Reserva de la Biosfera del </a:t>
          </a:r>
          <a:r>
            <a:rPr lang="es-ES" sz="1300" kern="1200" dirty="0" err="1" smtClean="0"/>
            <a:t>Montseny</a:t>
          </a:r>
          <a:r>
            <a:rPr lang="es-ES" sz="1300" kern="1200" dirty="0" smtClean="0"/>
            <a:t>”.</a:t>
          </a:r>
          <a:endParaRPr lang="ca-ES" sz="1300" kern="1200" dirty="0"/>
        </a:p>
      </dsp:txBody>
      <dsp:txXfrm rot="-5400000">
        <a:off x="2194561" y="2934443"/>
        <a:ext cx="3850293" cy="945456"/>
      </dsp:txXfrm>
    </dsp:sp>
    <dsp:sp modelId="{E9395BE7-B7F3-4585-AB1B-D12CEF0EE475}">
      <dsp:nvSpPr>
        <dsp:cNvPr id="0" name=""/>
        <dsp:cNvSpPr/>
      </dsp:nvSpPr>
      <dsp:spPr>
        <a:xfrm>
          <a:off x="0" y="2752328"/>
          <a:ext cx="2194560" cy="1309687"/>
        </a:xfrm>
        <a:prstGeom prst="roundRect">
          <a:avLst/>
        </a:prstGeom>
        <a:solidFill>
          <a:schemeClr val="accent6">
            <a:shade val="50000"/>
            <a:hueOff val="-307796"/>
            <a:satOff val="20520"/>
            <a:lumOff val="267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Població integrada i estable en el territori</a:t>
          </a:r>
          <a:endParaRPr lang="ca-ES" sz="2000" kern="1200" dirty="0"/>
        </a:p>
      </dsp:txBody>
      <dsp:txXfrm>
        <a:off x="63934" y="2816262"/>
        <a:ext cx="2066692" cy="11818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BE75D-E81C-4F99-AC86-45C2497F97E8}">
      <dsp:nvSpPr>
        <dsp:cNvPr id="0" name=""/>
        <dsp:cNvSpPr/>
      </dsp:nvSpPr>
      <dsp:spPr>
        <a:xfrm rot="5400000">
          <a:off x="3031840" y="-861772"/>
          <a:ext cx="1449633" cy="3535677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Canvi de </a:t>
          </a:r>
          <a:r>
            <a:rPr lang="es-ES" sz="1200" kern="1200" dirty="0" err="1" smtClean="0"/>
            <a:t>model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dels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establiments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turístics</a:t>
          </a:r>
          <a:r>
            <a:rPr lang="es-ES" sz="1200" kern="1200" dirty="0" smtClean="0"/>
            <a:t>, per </a:t>
          </a:r>
          <a:r>
            <a:rPr lang="es-ES" sz="1200" kern="1200" dirty="0" err="1" smtClean="0"/>
            <a:t>exemple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modificant</a:t>
          </a:r>
          <a:r>
            <a:rPr lang="es-ES" sz="1200" kern="1200" dirty="0" smtClean="0"/>
            <a:t> les </a:t>
          </a:r>
          <a:r>
            <a:rPr lang="es-ES" sz="1200" kern="1200" dirty="0" err="1" smtClean="0"/>
            <a:t>seves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infraestructures</a:t>
          </a:r>
          <a:r>
            <a:rPr lang="es-ES" sz="1200" kern="1200" dirty="0" smtClean="0"/>
            <a:t>.</a:t>
          </a:r>
          <a:endParaRPr lang="ca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err="1" smtClean="0"/>
            <a:t>coresponsabilització</a:t>
          </a:r>
          <a:r>
            <a:rPr lang="es-ES" sz="1200" kern="1200" dirty="0" smtClean="0"/>
            <a:t> de </a:t>
          </a:r>
          <a:r>
            <a:rPr lang="es-ES" sz="1200" kern="1200" dirty="0" err="1" smtClean="0"/>
            <a:t>tots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els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actors</a:t>
          </a:r>
          <a:r>
            <a:rPr lang="es-ES" sz="1200" kern="1200" dirty="0" smtClean="0"/>
            <a:t> (també la </a:t>
          </a:r>
          <a:r>
            <a:rPr lang="es-ES" sz="1200" kern="1200" dirty="0" err="1" smtClean="0"/>
            <a:t>ciutadania</a:t>
          </a:r>
          <a:r>
            <a:rPr lang="es-ES" sz="1200" kern="1200" dirty="0" smtClean="0"/>
            <a:t>).</a:t>
          </a:r>
          <a:endParaRPr lang="ca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err="1" smtClean="0"/>
            <a:t>Treball</a:t>
          </a:r>
          <a:r>
            <a:rPr lang="es-ES" sz="1200" kern="1200" dirty="0" smtClean="0"/>
            <a:t> en </a:t>
          </a:r>
          <a:r>
            <a:rPr lang="es-ES" sz="1200" kern="1200" dirty="0" err="1" smtClean="0"/>
            <a:t>xarxa</a:t>
          </a:r>
          <a:endParaRPr lang="ca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La CETS </a:t>
          </a:r>
          <a:r>
            <a:rPr lang="es-ES" sz="1200" kern="1200" dirty="0" err="1" smtClean="0"/>
            <a:t>com</a:t>
          </a:r>
          <a:r>
            <a:rPr lang="es-ES" sz="1200" kern="1200" dirty="0" smtClean="0"/>
            <a:t> a plataforma</a:t>
          </a:r>
          <a:endParaRPr lang="ca-ES" sz="1200" kern="1200" dirty="0"/>
        </a:p>
      </dsp:txBody>
      <dsp:txXfrm rot="-5400000">
        <a:off x="1988819" y="252014"/>
        <a:ext cx="3464912" cy="1308103"/>
      </dsp:txXfrm>
    </dsp:sp>
    <dsp:sp modelId="{9428E443-714C-41FC-A9DF-168F88CDC26B}">
      <dsp:nvSpPr>
        <dsp:cNvPr id="0" name=""/>
        <dsp:cNvSpPr/>
      </dsp:nvSpPr>
      <dsp:spPr>
        <a:xfrm>
          <a:off x="0" y="45"/>
          <a:ext cx="1988818" cy="1812041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Destí turístic responsable i sostenible</a:t>
          </a:r>
          <a:endParaRPr lang="ca-ES" sz="2000" kern="1200" dirty="0"/>
        </a:p>
      </dsp:txBody>
      <dsp:txXfrm>
        <a:off x="88457" y="88502"/>
        <a:ext cx="1811904" cy="1635127"/>
      </dsp:txXfrm>
    </dsp:sp>
    <dsp:sp modelId="{6119F6FB-2636-4911-B7F7-67F86FEB6820}">
      <dsp:nvSpPr>
        <dsp:cNvPr id="0" name=""/>
        <dsp:cNvSpPr/>
      </dsp:nvSpPr>
      <dsp:spPr>
        <a:xfrm rot="5400000">
          <a:off x="3031840" y="1040871"/>
          <a:ext cx="1449633" cy="3535677"/>
        </a:xfrm>
        <a:prstGeom prst="round2Same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err="1" smtClean="0"/>
            <a:t>Model</a:t>
          </a:r>
          <a:r>
            <a:rPr lang="es-ES" sz="1200" kern="1200" dirty="0" smtClean="0"/>
            <a:t> de </a:t>
          </a:r>
          <a:r>
            <a:rPr lang="es-ES" sz="1200" kern="1200" dirty="0" err="1" smtClean="0"/>
            <a:t>gestió</a:t>
          </a:r>
          <a:r>
            <a:rPr lang="es-ES" sz="1200" kern="1200" dirty="0" smtClean="0"/>
            <a:t> forestal que </a:t>
          </a:r>
          <a:r>
            <a:rPr lang="es-ES" sz="1200" kern="1200" dirty="0" err="1" smtClean="0"/>
            <a:t>augmenti</a:t>
          </a:r>
          <a:r>
            <a:rPr lang="es-ES" sz="1200" kern="1200" dirty="0" smtClean="0"/>
            <a:t> la </a:t>
          </a:r>
          <a:r>
            <a:rPr lang="es-ES" sz="1200" kern="1200" dirty="0" err="1" smtClean="0"/>
            <a:t>resistència</a:t>
          </a:r>
          <a:r>
            <a:rPr lang="es-ES" sz="1200" kern="1200" dirty="0" smtClean="0"/>
            <a:t> i la </a:t>
          </a:r>
          <a:r>
            <a:rPr lang="es-ES" sz="1200" kern="1200" dirty="0" err="1" smtClean="0"/>
            <a:t>resiliència</a:t>
          </a:r>
          <a:r>
            <a:rPr lang="es-ES" sz="1200" kern="1200" dirty="0" smtClean="0"/>
            <a:t> de les </a:t>
          </a:r>
          <a:r>
            <a:rPr lang="es-ES" sz="1200" kern="1200" dirty="0" err="1" smtClean="0"/>
            <a:t>masses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forestals</a:t>
          </a:r>
          <a:r>
            <a:rPr lang="es-ES" sz="1200" kern="1200" dirty="0" smtClean="0"/>
            <a:t>, </a:t>
          </a:r>
          <a:r>
            <a:rPr lang="es-ES" sz="1200" kern="1200" dirty="0" err="1" smtClean="0"/>
            <a:t>sempre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considerat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amb</a:t>
          </a:r>
          <a:r>
            <a:rPr lang="es-ES" sz="1200" kern="1200" dirty="0" smtClean="0"/>
            <a:t> la </a:t>
          </a:r>
          <a:r>
            <a:rPr lang="es-ES" sz="1200" kern="1200" dirty="0" err="1" smtClean="0"/>
            <a:t>comercialització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dels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productes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resultants</a:t>
          </a:r>
          <a:r>
            <a:rPr lang="es-ES" sz="1200" kern="1200" dirty="0" smtClean="0"/>
            <a:t>.</a:t>
          </a:r>
          <a:endParaRPr lang="ca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err="1" smtClean="0"/>
            <a:t>Explotacions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locals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amb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objectius</a:t>
          </a:r>
          <a:r>
            <a:rPr lang="es-ES" sz="1200" kern="1200" dirty="0" smtClean="0"/>
            <a:t> </a:t>
          </a:r>
          <a:r>
            <a:rPr lang="es-ES" sz="1200" kern="1200" dirty="0" err="1" smtClean="0"/>
            <a:t>globals</a:t>
          </a:r>
          <a:r>
            <a:rPr lang="es-ES" sz="1200" kern="1200" dirty="0" smtClean="0"/>
            <a:t>.</a:t>
          </a:r>
          <a:endParaRPr lang="ca-ES" sz="1200" kern="1200" dirty="0"/>
        </a:p>
      </dsp:txBody>
      <dsp:txXfrm rot="-5400000">
        <a:off x="1988819" y="2154658"/>
        <a:ext cx="3464912" cy="1308103"/>
      </dsp:txXfrm>
    </dsp:sp>
    <dsp:sp modelId="{0FF9E5C9-095F-4766-BCE4-999FB6D2E581}">
      <dsp:nvSpPr>
        <dsp:cNvPr id="0" name=""/>
        <dsp:cNvSpPr/>
      </dsp:nvSpPr>
      <dsp:spPr>
        <a:xfrm>
          <a:off x="0" y="1902689"/>
          <a:ext cx="1988818" cy="1812041"/>
        </a:xfrm>
        <a:prstGeom prst="roundRect">
          <a:avLst/>
        </a:prstGeom>
        <a:solidFill>
          <a:schemeClr val="accent6">
            <a:shade val="50000"/>
            <a:hueOff val="-461694"/>
            <a:satOff val="30780"/>
            <a:lumOff val="40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/>
            <a:t>La Silvicultura, una activitat tradicional per a un territori </a:t>
          </a:r>
          <a:r>
            <a:rPr lang="ca-ES" sz="2000" kern="1200" dirty="0" err="1" smtClean="0"/>
            <a:t>resilient</a:t>
          </a:r>
          <a:endParaRPr lang="ca-ES" sz="2000" kern="1200" dirty="0"/>
        </a:p>
      </dsp:txBody>
      <dsp:txXfrm>
        <a:off x="88457" y="1991146"/>
        <a:ext cx="1811904" cy="16351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B39E2-73D8-419C-A46A-AF1DF3E2E0ED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200" kern="1200" dirty="0" smtClean="0"/>
            <a:t>Logístiques</a:t>
          </a:r>
          <a:endParaRPr lang="ca-ES" sz="2200" kern="1200" dirty="0"/>
        </a:p>
      </dsp:txBody>
      <dsp:txXfrm rot="5400000">
        <a:off x="0" y="0"/>
        <a:ext cx="3048000" cy="1524000"/>
      </dsp:txXfrm>
    </dsp:sp>
    <dsp:sp modelId="{68F36C16-5B39-4CF5-BF54-D31DE571884C}">
      <dsp:nvSpPr>
        <dsp:cNvPr id="0" name=""/>
        <dsp:cNvSpPr/>
      </dsp:nvSpPr>
      <dsp:spPr>
        <a:xfrm>
          <a:off x="3048000" y="31739"/>
          <a:ext cx="3048000" cy="2032000"/>
        </a:xfrm>
        <a:prstGeom prst="round1Rect">
          <a:avLst/>
        </a:prstGeom>
        <a:solidFill>
          <a:schemeClr val="accent6">
            <a:shade val="50000"/>
            <a:hueOff val="-230847"/>
            <a:satOff val="15390"/>
            <a:lumOff val="200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 smtClean="0"/>
            <a:t>Econòmic</a:t>
          </a:r>
          <a:r>
            <a:rPr lang="es-ES" sz="2200" kern="1200" dirty="0" smtClean="0"/>
            <a:t> – </a:t>
          </a:r>
          <a:r>
            <a:rPr lang="es-ES" sz="2200" kern="1200" dirty="0" err="1" smtClean="0"/>
            <a:t>financeres</a:t>
          </a:r>
          <a:endParaRPr lang="ca-ES" sz="2200" kern="1200" dirty="0"/>
        </a:p>
      </dsp:txBody>
      <dsp:txXfrm>
        <a:off x="3048000" y="31739"/>
        <a:ext cx="3048000" cy="1524000"/>
      </dsp:txXfrm>
    </dsp:sp>
    <dsp:sp modelId="{29AE1314-2C84-428D-9ED8-6D886E5ADE64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6">
            <a:shade val="50000"/>
            <a:hueOff val="-461694"/>
            <a:satOff val="30780"/>
            <a:lumOff val="40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err="1" smtClean="0"/>
            <a:t>Tecnològiques</a:t>
          </a:r>
          <a:endParaRPr lang="ca-ES" sz="2200" kern="1200" dirty="0"/>
        </a:p>
      </dsp:txBody>
      <dsp:txXfrm rot="10800000">
        <a:off x="0" y="2539999"/>
        <a:ext cx="3048000" cy="1524000"/>
      </dsp:txXfrm>
    </dsp:sp>
    <dsp:sp modelId="{EB751086-1F83-4AFF-81D4-7AFE1A83D21D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6">
            <a:shade val="50000"/>
            <a:hueOff val="-230847"/>
            <a:satOff val="15390"/>
            <a:lumOff val="200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De </a:t>
          </a:r>
          <a:r>
            <a:rPr lang="es-ES" sz="2200" b="1" kern="1200" dirty="0" err="1" smtClean="0"/>
            <a:t>formació</a:t>
          </a:r>
          <a:endParaRPr lang="ca-ES" sz="2200" kern="1200" dirty="0"/>
        </a:p>
      </dsp:txBody>
      <dsp:txXfrm rot="-5400000">
        <a:off x="3048000" y="2539999"/>
        <a:ext cx="3048000" cy="1524000"/>
      </dsp:txXfrm>
    </dsp:sp>
    <dsp:sp modelId="{4B1812DB-6B4D-4D5A-B0E8-4B5B5339E738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200" b="1" kern="1200" dirty="0" smtClean="0"/>
            <a:t>Necessitats</a:t>
          </a:r>
          <a:endParaRPr lang="ca-ES" sz="2200" b="1" kern="1200" dirty="0"/>
        </a:p>
      </dsp:txBody>
      <dsp:txXfrm>
        <a:off x="2183197" y="1573596"/>
        <a:ext cx="1729606" cy="9168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5B4A1-099F-4FDB-88B7-3A63AC3ECE61}">
      <dsp:nvSpPr>
        <dsp:cNvPr id="0" name=""/>
        <dsp:cNvSpPr/>
      </dsp:nvSpPr>
      <dsp:spPr>
        <a:xfrm>
          <a:off x="448271" y="0"/>
          <a:ext cx="5080414" cy="3532198"/>
        </a:xfrm>
        <a:prstGeom prst="rightArrow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595DA3-40C7-4F86-A34C-882D058D6B56}">
      <dsp:nvSpPr>
        <dsp:cNvPr id="0" name=""/>
        <dsp:cNvSpPr/>
      </dsp:nvSpPr>
      <dsp:spPr>
        <a:xfrm>
          <a:off x="2991" y="1059659"/>
          <a:ext cx="1438789" cy="1412879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kern="1200" dirty="0" smtClean="0"/>
            <a:t>El territori que volem</a:t>
          </a:r>
          <a:endParaRPr lang="ca-ES" sz="1500" kern="1200" dirty="0"/>
        </a:p>
      </dsp:txBody>
      <dsp:txXfrm>
        <a:off x="71962" y="1128630"/>
        <a:ext cx="1300847" cy="1274937"/>
      </dsp:txXfrm>
    </dsp:sp>
    <dsp:sp modelId="{974271B3-BECF-44B9-830B-CADC311710A0}">
      <dsp:nvSpPr>
        <dsp:cNvPr id="0" name=""/>
        <dsp:cNvSpPr/>
      </dsp:nvSpPr>
      <dsp:spPr>
        <a:xfrm>
          <a:off x="1513720" y="1059659"/>
          <a:ext cx="1438789" cy="1412879"/>
        </a:xfrm>
        <a:prstGeom prst="roundRect">
          <a:avLst/>
        </a:prstGeom>
        <a:solidFill>
          <a:schemeClr val="accent6">
            <a:shade val="50000"/>
            <a:hueOff val="-230847"/>
            <a:satOff val="15390"/>
            <a:lumOff val="200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kern="1200" dirty="0" smtClean="0"/>
            <a:t>Elements motor de la transformació</a:t>
          </a:r>
          <a:endParaRPr lang="ca-ES" sz="1500" kern="1200" dirty="0"/>
        </a:p>
      </dsp:txBody>
      <dsp:txXfrm>
        <a:off x="1582691" y="1128630"/>
        <a:ext cx="1300847" cy="1274937"/>
      </dsp:txXfrm>
    </dsp:sp>
    <dsp:sp modelId="{E9B3A821-DD74-40E1-B2A2-82BF5C5A7D44}">
      <dsp:nvSpPr>
        <dsp:cNvPr id="0" name=""/>
        <dsp:cNvSpPr/>
      </dsp:nvSpPr>
      <dsp:spPr>
        <a:xfrm>
          <a:off x="3024448" y="1059659"/>
          <a:ext cx="1438789" cy="1412879"/>
        </a:xfrm>
        <a:prstGeom prst="roundRect">
          <a:avLst/>
        </a:prstGeom>
        <a:solidFill>
          <a:schemeClr val="accent6">
            <a:shade val="50000"/>
            <a:hueOff val="-461694"/>
            <a:satOff val="30780"/>
            <a:lumOff val="401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kern="1200" dirty="0" smtClean="0"/>
            <a:t>Estratègies en que fomentar les accions d’adaptació</a:t>
          </a:r>
          <a:endParaRPr lang="ca-ES" sz="1500" kern="1200" dirty="0"/>
        </a:p>
      </dsp:txBody>
      <dsp:txXfrm>
        <a:off x="3093419" y="1128630"/>
        <a:ext cx="1300847" cy="1274937"/>
      </dsp:txXfrm>
    </dsp:sp>
    <dsp:sp modelId="{983AAEEC-8A00-48EF-A3BE-4EF0DEC9CB12}">
      <dsp:nvSpPr>
        <dsp:cNvPr id="0" name=""/>
        <dsp:cNvSpPr/>
      </dsp:nvSpPr>
      <dsp:spPr>
        <a:xfrm>
          <a:off x="4535177" y="1059659"/>
          <a:ext cx="1438789" cy="1412879"/>
        </a:xfrm>
        <a:prstGeom prst="roundRect">
          <a:avLst/>
        </a:prstGeom>
        <a:solidFill>
          <a:schemeClr val="accent6">
            <a:shade val="50000"/>
            <a:hueOff val="-230847"/>
            <a:satOff val="15390"/>
            <a:lumOff val="200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500" kern="1200" dirty="0" smtClean="0"/>
            <a:t>Necessitats per dur-les a terme</a:t>
          </a:r>
          <a:endParaRPr lang="ca-ES" sz="1500" kern="1200" dirty="0"/>
        </a:p>
      </dsp:txBody>
      <dsp:txXfrm>
        <a:off x="4604148" y="1128630"/>
        <a:ext cx="1300847" cy="12749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3DA4A-D83F-480D-9C7E-422F90764BDA}">
      <dsp:nvSpPr>
        <dsp:cNvPr id="0" name=""/>
        <dsp:cNvSpPr/>
      </dsp:nvSpPr>
      <dsp:spPr>
        <a:xfrm>
          <a:off x="462" y="670420"/>
          <a:ext cx="1744457" cy="908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72000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200" kern="1200" dirty="0">
              <a:latin typeface="Calibri" panose="020F0502020204030204" pitchFamily="34" charset="0"/>
            </a:rPr>
            <a:t>Sessió constitució </a:t>
          </a:r>
          <a:r>
            <a:rPr lang="ca-ES" sz="1200" kern="1200" dirty="0" err="1">
              <a:latin typeface="Calibri" panose="020F0502020204030204" pitchFamily="34" charset="0"/>
            </a:rPr>
            <a:t>MeTACC</a:t>
          </a:r>
          <a:endParaRPr lang="ca-ES" sz="1200" kern="1200" dirty="0">
            <a:latin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200" kern="1200" dirty="0">
              <a:latin typeface="Calibri" panose="020F0502020204030204" pitchFamily="34" charset="0"/>
            </a:rPr>
            <a:t>Sessions constitució </a:t>
          </a:r>
          <a:r>
            <a:rPr lang="ca-ES" sz="1200" kern="1200" dirty="0" err="1">
              <a:latin typeface="Calibri" panose="020F0502020204030204" pitchFamily="34" charset="0"/>
            </a:rPr>
            <a:t>MeSACCs</a:t>
          </a:r>
          <a:endParaRPr lang="ca-ES" sz="1200" kern="1200" dirty="0">
            <a:latin typeface="Calibri" panose="020F0502020204030204" pitchFamily="34" charset="0"/>
          </a:endParaRPr>
        </a:p>
      </dsp:txBody>
      <dsp:txXfrm>
        <a:off x="21380" y="691338"/>
        <a:ext cx="1702621" cy="672370"/>
      </dsp:txXfrm>
    </dsp:sp>
    <dsp:sp modelId="{9355170D-F1F9-49EB-BAD9-6FD94BB1F0D2}">
      <dsp:nvSpPr>
        <dsp:cNvPr id="0" name=""/>
        <dsp:cNvSpPr/>
      </dsp:nvSpPr>
      <dsp:spPr>
        <a:xfrm>
          <a:off x="674145" y="443300"/>
          <a:ext cx="2157829" cy="2157829"/>
        </a:xfrm>
        <a:prstGeom prst="leftCircularArrow">
          <a:avLst>
            <a:gd name="adj1" fmla="val 3007"/>
            <a:gd name="adj2" fmla="val 368763"/>
            <a:gd name="adj3" fmla="val 1687571"/>
            <a:gd name="adj4" fmla="val 8567787"/>
            <a:gd name="adj5" fmla="val 3508"/>
          </a:avLst>
        </a:prstGeom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B8F41-F7C3-42E4-B5B1-062E2F2D744B}">
      <dsp:nvSpPr>
        <dsp:cNvPr id="0" name=""/>
        <dsp:cNvSpPr/>
      </dsp:nvSpPr>
      <dsp:spPr>
        <a:xfrm>
          <a:off x="260122" y="1493164"/>
          <a:ext cx="1379154" cy="638913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F4EE00"/>
            </a:gs>
            <a:gs pos="50000">
              <a:srgbClr val="FF9900"/>
            </a:gs>
            <a:gs pos="100000">
              <a:srgbClr val="FF0000"/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INICI</a:t>
          </a:r>
        </a:p>
      </dsp:txBody>
      <dsp:txXfrm>
        <a:off x="278835" y="1511877"/>
        <a:ext cx="1341728" cy="601487"/>
      </dsp:txXfrm>
    </dsp:sp>
    <dsp:sp modelId="{C893A247-4F9A-42DC-A94A-69FF39278C0F}">
      <dsp:nvSpPr>
        <dsp:cNvPr id="0" name=""/>
        <dsp:cNvSpPr/>
      </dsp:nvSpPr>
      <dsp:spPr>
        <a:xfrm>
          <a:off x="2054925" y="673732"/>
          <a:ext cx="1744457" cy="1149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72000" rIns="123825" bIns="10800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200" kern="1200" dirty="0">
              <a:latin typeface="Calibri" panose="020F0502020204030204" pitchFamily="34" charset="0"/>
            </a:rPr>
            <a:t>Treball previ telemàtic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200" kern="1200" dirty="0">
              <a:latin typeface="Calibri" panose="020F0502020204030204" pitchFamily="34" charset="0"/>
            </a:rPr>
            <a:t>Sessions de treball amb les </a:t>
          </a:r>
          <a:r>
            <a:rPr lang="ca-ES" sz="1200" kern="1200" dirty="0" err="1">
              <a:latin typeface="Calibri" panose="020F0502020204030204" pitchFamily="34" charset="0"/>
            </a:rPr>
            <a:t>MeSACCs</a:t>
          </a:r>
          <a:endParaRPr lang="ca-ES" sz="1200" kern="1200" dirty="0">
            <a:latin typeface="Calibri" panose="020F0502020204030204" pitchFamily="34" charset="0"/>
          </a:endParaRPr>
        </a:p>
      </dsp:txBody>
      <dsp:txXfrm>
        <a:off x="2081389" y="946623"/>
        <a:ext cx="1691529" cy="850635"/>
      </dsp:txXfrm>
    </dsp:sp>
    <dsp:sp modelId="{94F03029-8428-47CD-9F95-463007973D1D}">
      <dsp:nvSpPr>
        <dsp:cNvPr id="0" name=""/>
        <dsp:cNvSpPr/>
      </dsp:nvSpPr>
      <dsp:spPr>
        <a:xfrm>
          <a:off x="2752690" y="-225783"/>
          <a:ext cx="2276274" cy="2276274"/>
        </a:xfrm>
        <a:prstGeom prst="circularArrow">
          <a:avLst>
            <a:gd name="adj1" fmla="val 2850"/>
            <a:gd name="adj2" fmla="val 348293"/>
            <a:gd name="adj3" fmla="val 19803298"/>
            <a:gd name="adj4" fmla="val 12902612"/>
            <a:gd name="adj5" fmla="val 3326"/>
          </a:avLst>
        </a:prstGeom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87B34-F830-4780-B986-2F77F9B15F99}">
      <dsp:nvSpPr>
        <dsp:cNvPr id="0" name=""/>
        <dsp:cNvSpPr/>
      </dsp:nvSpPr>
      <dsp:spPr>
        <a:xfrm>
          <a:off x="2326988" y="299198"/>
          <a:ext cx="1379154" cy="638913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F4EE00"/>
            </a:gs>
            <a:gs pos="50000">
              <a:srgbClr val="FF9900"/>
            </a:gs>
            <a:gs pos="100000">
              <a:srgbClr val="FF0000"/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DEBAT</a:t>
          </a:r>
        </a:p>
      </dsp:txBody>
      <dsp:txXfrm>
        <a:off x="2345701" y="317911"/>
        <a:ext cx="1341728" cy="601487"/>
      </dsp:txXfrm>
    </dsp:sp>
    <dsp:sp modelId="{D9BBCFC7-450C-45C0-B213-627EF0906296}">
      <dsp:nvSpPr>
        <dsp:cNvPr id="0" name=""/>
        <dsp:cNvSpPr/>
      </dsp:nvSpPr>
      <dsp:spPr>
        <a:xfrm>
          <a:off x="4109389" y="670420"/>
          <a:ext cx="1744457" cy="908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72000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200" kern="1200" dirty="0">
              <a:latin typeface="Calibri" panose="020F0502020204030204" pitchFamily="34" charset="0"/>
            </a:rPr>
            <a:t>Treball previ telemàtic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200" kern="1200" dirty="0">
              <a:latin typeface="Calibri" panose="020F0502020204030204" pitchFamily="34" charset="0"/>
            </a:rPr>
            <a:t>Sessions de validació amb la </a:t>
          </a:r>
          <a:r>
            <a:rPr lang="ca-ES" sz="1200" kern="1200" dirty="0" err="1">
              <a:latin typeface="Calibri" panose="020F0502020204030204" pitchFamily="34" charset="0"/>
            </a:rPr>
            <a:t>MeTACC</a:t>
          </a:r>
          <a:endParaRPr lang="ca-ES" sz="1200" kern="1200" dirty="0">
            <a:latin typeface="Calibri" panose="020F0502020204030204" pitchFamily="34" charset="0"/>
          </a:endParaRPr>
        </a:p>
      </dsp:txBody>
      <dsp:txXfrm>
        <a:off x="4130307" y="691338"/>
        <a:ext cx="1702621" cy="672370"/>
      </dsp:txXfrm>
    </dsp:sp>
    <dsp:sp modelId="{D2BA3A63-701C-4919-8057-3F38636485D5}">
      <dsp:nvSpPr>
        <dsp:cNvPr id="0" name=""/>
        <dsp:cNvSpPr/>
      </dsp:nvSpPr>
      <dsp:spPr>
        <a:xfrm>
          <a:off x="4782762" y="442804"/>
          <a:ext cx="2157960" cy="2157960"/>
        </a:xfrm>
        <a:prstGeom prst="leftCircularArrow">
          <a:avLst>
            <a:gd name="adj1" fmla="val 3007"/>
            <a:gd name="adj2" fmla="val 368739"/>
            <a:gd name="adj3" fmla="val 1685875"/>
            <a:gd name="adj4" fmla="val 8566115"/>
            <a:gd name="adj5" fmla="val 3508"/>
          </a:avLst>
        </a:prstGeom>
        <a:solidFill>
          <a:schemeClr val="tx1">
            <a:lumMod val="50000"/>
            <a:lumOff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ACAF9-CB1D-4CA4-98A0-7058B651A464}">
      <dsp:nvSpPr>
        <dsp:cNvPr id="0" name=""/>
        <dsp:cNvSpPr/>
      </dsp:nvSpPr>
      <dsp:spPr>
        <a:xfrm>
          <a:off x="4369049" y="1493164"/>
          <a:ext cx="1379154" cy="638913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F4EE00"/>
            </a:gs>
            <a:gs pos="50000">
              <a:srgbClr val="FF9900"/>
            </a:gs>
            <a:gs pos="100000">
              <a:srgbClr val="FF0000"/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VALIDACIÓ</a:t>
          </a:r>
        </a:p>
      </dsp:txBody>
      <dsp:txXfrm>
        <a:off x="4387762" y="1511877"/>
        <a:ext cx="1341728" cy="601487"/>
      </dsp:txXfrm>
    </dsp:sp>
    <dsp:sp modelId="{D0EDB3B2-EE9C-414D-8EC4-509741DB497F}">
      <dsp:nvSpPr>
        <dsp:cNvPr id="0" name=""/>
        <dsp:cNvSpPr/>
      </dsp:nvSpPr>
      <dsp:spPr>
        <a:xfrm>
          <a:off x="6163852" y="795093"/>
          <a:ext cx="1744457" cy="908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72000" rIns="123825" bIns="108000" numCol="1" spcCol="1270" anchor="t" anchorCtr="0">
          <a:noAutofit/>
        </a:bodyPr>
        <a:lstStyle/>
        <a:p>
          <a:pPr marL="182563" lvl="1" indent="-182563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100" kern="1200" dirty="0">
              <a:latin typeface="Calibri" panose="020F0502020204030204" pitchFamily="34" charset="0"/>
            </a:rPr>
            <a:t>Sessió de retorn a la </a:t>
          </a:r>
          <a:r>
            <a:rPr lang="ca-ES" sz="1100" kern="1200" dirty="0" err="1">
              <a:latin typeface="Calibri" panose="020F0502020204030204" pitchFamily="34" charset="0"/>
            </a:rPr>
            <a:t>MeTACC</a:t>
          </a:r>
          <a:endParaRPr lang="ca-ES" sz="1100" kern="1200" dirty="0">
            <a:latin typeface="Calibri" panose="020F0502020204030204" pitchFamily="34" charset="0"/>
          </a:endParaRPr>
        </a:p>
      </dsp:txBody>
      <dsp:txXfrm>
        <a:off x="6184770" y="1010795"/>
        <a:ext cx="1702621" cy="672370"/>
      </dsp:txXfrm>
    </dsp:sp>
    <dsp:sp modelId="{1EAD6C56-26AE-48FE-A7B1-D3E5E275BF94}">
      <dsp:nvSpPr>
        <dsp:cNvPr id="0" name=""/>
        <dsp:cNvSpPr/>
      </dsp:nvSpPr>
      <dsp:spPr>
        <a:xfrm>
          <a:off x="6435915" y="300059"/>
          <a:ext cx="1379154" cy="638913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rgbClr val="F4EE00"/>
            </a:gs>
            <a:gs pos="50000">
              <a:srgbClr val="FF9900"/>
            </a:gs>
            <a:gs pos="100000">
              <a:srgbClr val="FF0000"/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b="1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rPr>
            <a:t>RETORN</a:t>
          </a:r>
        </a:p>
      </dsp:txBody>
      <dsp:txXfrm>
        <a:off x="6454628" y="318772"/>
        <a:ext cx="1341728" cy="6014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53FC4-2645-404A-A04B-D955BEC3C288}" type="datetimeFigureOut">
              <a:rPr lang="es-ES" smtClean="0"/>
              <a:pPr/>
              <a:t>15/03/2018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9B240-30BA-4B9D-B0C7-E0007776466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7682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03808-97F1-4787-B33F-7ACD1BFAB137}" type="datetimeFigureOut">
              <a:rPr lang="es-ES" smtClean="0"/>
              <a:pPr/>
              <a:t>15/03/2018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6D710-3494-40A3-B1A5-B6DC4A9604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848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D710-3494-40A3-B1A5-B6DC4A960490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Dels </a:t>
            </a:r>
            <a:r>
              <a:rPr lang="ca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riscos prioritaris consensuats </a:t>
            </a:r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aprofundir-hi i planificar accions, s’han </a:t>
            </a:r>
            <a:r>
              <a:rPr lang="ca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identificat les conseqüències </a:t>
            </a:r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comporten, classificades com: efectes positius (+) (potencialitats/oportunitats) i  conseqüències negatives (-). 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a-E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a-E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a-E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Canvis en les varietats autòctones plantades (+/-)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 assistents opinen que aquest pot ser un efecte negatiu d’entrada. Tot i que els canvis de les varietats tradicionals per varietats que estaran més adaptades als canvis en el clima poden ser una oportunitat a llarg termini. Malgrat això, posteriorment a la sessió s’indicava que prèviament a fer un canvi en les varietats de les plantacions, o inclús en els conreus, cal estudiar tots els factors per a que la planta maduri amb la màxima qualitat possible, per estar segurs del seu èxit, ja que d’aquest en depèn la viabilitat i subsistència del negoci de la pagesia (per exemple nous peus més resistents a la sequera, podrien ser més vulnerables a un determinat fong, o es desconeixeria el seu comportament en períodes de pluges abundants).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AE20-72BD-4EA7-8505-83C8DBADA62A}" type="slidenum">
              <a:rPr lang="ca-ES" smtClean="0"/>
              <a:pPr/>
              <a:t>12</a:t>
            </a:fld>
            <a:endParaRPr lang="ca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propostes d’actuació prioritàries proposades per afrontar el canvi climàtic al Penedès són les següents (si es té en compte les aportacions més coincidents pels participants).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None/>
            </a:pP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AE20-72BD-4EA7-8505-83C8DBADA62A}" type="slidenum">
              <a:rPr lang="ca-ES" smtClean="0"/>
              <a:pPr/>
              <a:t>13</a:t>
            </a:fld>
            <a:endParaRPr lang="ca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</a:t>
            </a:r>
            <a:r>
              <a:rPr lang="ca-ES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resta d’accions identificades </a:t>
            </a:r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susceptibles d’integrar-se en el Pla d’adaptació es llisten a continuació: </a:t>
            </a:r>
          </a:p>
          <a:p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AE20-72BD-4EA7-8505-83C8DBADA62A}" type="slidenum">
              <a:rPr lang="ca-ES" smtClean="0"/>
              <a:pPr/>
              <a:t>14</a:t>
            </a:fld>
            <a:endParaRPr lang="ca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 participants a la </a:t>
            </a:r>
            <a:r>
              <a:rPr lang="ca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MetaCC</a:t>
            </a:r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consideren convenient, de forma unànime, el foment d’accions formatives. Dels  àmbits o matèries de formació que s’han indicat com a prioritàries, 2 més coincidents.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aportacions pel que fa a </a:t>
            </a:r>
            <a:r>
              <a:rPr lang="ca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d’altres temàtiques de formació interessants </a:t>
            </a:r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part dels participants:  SECTOR</a:t>
            </a:r>
            <a:r>
              <a:rPr lang="ca-E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AGRÍCOLA, TURISME I ALTRES: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Tècniques de cultiu adaptades al canvi climàtic: gestió de sòls, de la vegetació, equilibri vegetació/producció.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Actuacions immediates de fàcil aplicació pel viticultor.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Coneixement del perfil de turista interessat pel medi ambient i la sostenibilitat “</a:t>
            </a:r>
            <a:r>
              <a:rPr lang="ca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l’ecoturista</a:t>
            </a:r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Suport per a la creació de propostes turístiques que posin en valor la sostenibilitat i la responsabilitat.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Ús eficient de l’energia.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Gestió dels residus 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Bones pràctiques silvícoles i ramaderes per a que s’apliquin a les finques vitivinícoles, a les empreses, etc.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D710-3494-40A3-B1A5-B6DC4A960490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D710-3494-40A3-B1A5-B6DC4A960490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b="1" dirty="0" smtClean="0"/>
              <a:t>Pla d'igualtat de gènere i desenvolupament rural sostenible</a:t>
            </a:r>
          </a:p>
          <a:p>
            <a:r>
              <a:rPr lang="ca-ES" b="1" dirty="0" smtClean="0"/>
              <a:t>Reserva de la Biosfera del Montseny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D710-3494-40A3-B1A5-B6DC4A960490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b="1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D710-3494-40A3-B1A5-B6DC4A960490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b="1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D710-3494-40A3-B1A5-B6DC4A960490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b="1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D710-3494-40A3-B1A5-B6DC4A960490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b="1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D710-3494-40A3-B1A5-B6DC4A960490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D710-3494-40A3-B1A5-B6DC4A960490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b="1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D710-3494-40A3-B1A5-B6DC4A960490}" type="slidenum">
              <a:rPr lang="es-ES" smtClean="0"/>
              <a:pPr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b="1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D710-3494-40A3-B1A5-B6DC4A960490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b="1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D710-3494-40A3-B1A5-B6DC4A960490}" type="slidenum">
              <a:rPr lang="es-ES" smtClean="0"/>
              <a:pPr/>
              <a:t>27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b="1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D710-3494-40A3-B1A5-B6DC4A960490}" type="slidenum">
              <a:rPr lang="es-ES" smtClean="0"/>
              <a:pPr/>
              <a:t>28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98907" y="1143182"/>
            <a:ext cx="4860187" cy="3086154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Resultats detallats documents Resultats Globals validació tècnica URV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3951-96DB-46F6-8008-04331BECD081}" type="slidenum">
              <a:rPr lang="ca-ES" smtClean="0"/>
              <a:pPr/>
              <a:t>36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2085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b="1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D710-3494-40A3-B1A5-B6DC4A960490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D710-3494-40A3-B1A5-B6DC4A960490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D710-3494-40A3-B1A5-B6DC4A960490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D710-3494-40A3-B1A5-B6DC4A960490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primera fase </a:t>
            </a:r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projecte Life CLINOMICS a la comarca de l’Alt Penedès es van redactar els següents dos documents de diagnosi: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Diagnosi de la realitat social i institucional 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Diagnosi de la vulnerabilitat climàtica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sz="1200" b="1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b="1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Constitució</a:t>
            </a:r>
            <a:r>
              <a:rPr lang="ca-E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(8 de juny de 2017)</a:t>
            </a:r>
            <a:endParaRPr lang="ca-E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a-ES" sz="1200" b="0" i="0" u="sng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1a</a:t>
            </a:r>
            <a:r>
              <a:rPr lang="ca-ES" sz="1200" b="0" i="0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fase participació:</a:t>
            </a:r>
            <a:endParaRPr lang="ca-ES" sz="1200" b="0" i="0" u="sng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a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Sessió 1.</a:t>
            </a:r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Objectius i organització de les meses de participació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a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Sessió 2.</a:t>
            </a:r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Riscos prioritaris i els seus efectes. Estat de l’art, aprofundiment i valoració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a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Sessió 3.</a:t>
            </a:r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Conseqüències: impactes i oportunitats. Propostes d’actuació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a-ES" sz="1200" b="0" i="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a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 locals</a:t>
            </a:r>
            <a:r>
              <a:rPr lang="ca-ES" dirty="0" smtClean="0"/>
              <a:t> 23%</a:t>
            </a:r>
          </a:p>
          <a:p>
            <a:r>
              <a:rPr lang="ca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ens supramunicipals </a:t>
            </a:r>
            <a:r>
              <a:rPr lang="ca-ES" dirty="0" smtClean="0"/>
              <a:t>15%</a:t>
            </a:r>
          </a:p>
          <a:p>
            <a:r>
              <a:rPr lang="ca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Entitats 49%</a:t>
            </a:r>
            <a:endParaRPr lang="ca-ES" dirty="0" smtClean="0"/>
          </a:p>
          <a:p>
            <a:r>
              <a:rPr lang="ca-E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empreses  13%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D710-3494-40A3-B1A5-B6DC4A960490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Riscos prioritaris</a:t>
            </a:r>
            <a:r>
              <a:rPr lang="ca-E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(de treball) </a:t>
            </a:r>
            <a:r>
              <a:rPr lang="ca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dels Riscos</a:t>
            </a:r>
            <a:r>
              <a:rPr lang="ca-E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identificats prèviament en la diagnosi de vulnerabilitat climàtica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b="1" noProof="0" dirty="0" smtClean="0"/>
              <a:t>2</a:t>
            </a:r>
            <a:r>
              <a:rPr lang="ca-ES" noProof="0" dirty="0" smtClean="0"/>
              <a:t>.</a:t>
            </a:r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Dels </a:t>
            </a:r>
            <a:r>
              <a:rPr lang="ca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riscos prioritaris consensuats</a:t>
            </a:r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s’han </a:t>
            </a:r>
            <a:r>
              <a:rPr lang="ca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identificat les conseqüències </a:t>
            </a:r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comporten, classificades com: efectes positius (+) (potencialitats/oportunitats) i  conseqüències negatives (-).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Propostes d’actuació prioritàries proposades per afrontar el canvi climàtic al Penedès 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a-ES" b="1" noProof="0" dirty="0" smtClean="0"/>
              <a:t>4. </a:t>
            </a:r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participants a la </a:t>
            </a:r>
            <a:r>
              <a:rPr lang="ca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MetaCC</a:t>
            </a:r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consideren convenient, de forma unànime, el </a:t>
            </a:r>
            <a:r>
              <a:rPr lang="ca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foment d’accions formatives</a:t>
            </a:r>
            <a:endParaRPr lang="ca-ES" b="1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D710-3494-40A3-B1A5-B6DC4A960490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a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selecció riscos prioritaris</a:t>
            </a:r>
            <a:r>
              <a:rPr lang="ca-E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(treball) </a:t>
            </a:r>
            <a:r>
              <a:rPr lang="ca-E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dels Riscos</a:t>
            </a:r>
            <a:r>
              <a:rPr lang="ca-E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identificats prèviament en la diagnosi de vulnerabilitat climàtica</a:t>
            </a:r>
          </a:p>
          <a:p>
            <a:endParaRPr lang="ca-E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ca-ES" sz="1200" kern="1200" cap="all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NOUS riscos identificats</a:t>
            </a:r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pels participants a la </a:t>
            </a:r>
            <a:r>
              <a:rPr lang="ca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MeTACC</a:t>
            </a:r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pPr lvl="0"/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Els canvis en el maneig i les tècniques del cultiu degut al canvi climàtic.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desaparició de la ramaderia extensiva i les pràctiques tradicionals </a:t>
            </a:r>
            <a:r>
              <a:rPr lang="ca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agro-pastorals</a:t>
            </a:r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Arial" pitchFamily="34" charset="0"/>
              <a:buChar char="•"/>
            </a:pPr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infravaloració dels riscos, que podria suposar un risc en sí mateixa.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ca-E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riscos prioritaris</a:t>
            </a:r>
            <a:r>
              <a:rPr lang="ca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els que aprofundir en el marc del projecte CLINOMICS</a:t>
            </a:r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0AE20-72BD-4EA7-8505-83C8DBADA62A}" type="slidenum">
              <a:rPr lang="ca-ES" smtClean="0"/>
              <a:pPr/>
              <a:t>11</a:t>
            </a:fld>
            <a:endParaRPr lang="ca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Marcador de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4618856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396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227827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1774825"/>
            <a:ext cx="6408712" cy="1225550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5055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texto"/>
          <p:cNvSpPr>
            <a:spLocks noGrp="1"/>
          </p:cNvSpPr>
          <p:nvPr>
            <p:ph idx="1" hasCustomPrompt="1"/>
          </p:nvPr>
        </p:nvSpPr>
        <p:spPr>
          <a:xfrm>
            <a:off x="5292080" y="2353444"/>
            <a:ext cx="3117032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s-ES" dirty="0" err="1" smtClean="0"/>
              <a:t>Titol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21449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1774825"/>
            <a:ext cx="6408712" cy="122555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0558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TITOL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3962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148893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TITOL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180184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180184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5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80452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TITOL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57200" y="1279261"/>
            <a:ext cx="4040188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TEXT 1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28453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279261"/>
            <a:ext cx="4041775" cy="5331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TEXT 2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28453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2434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 smtClean="0"/>
              <a:t>TITOL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223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47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84504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07704" y="1273324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 dirty="0"/>
          </a:p>
        </p:txBody>
      </p:sp>
      <p:sp>
        <p:nvSpPr>
          <p:cNvPr id="8" name="1 Marcador de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4618856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296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1774825"/>
            <a:ext cx="6408712" cy="122555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0558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4618856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TITOL</a:t>
            </a:r>
            <a:endParaRPr lang="es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25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82769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5" r:id="rId9"/>
    <p:sldLayoutId id="2147483666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5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b="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292080" y="2497460"/>
            <a:ext cx="3117032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err="1" smtClean="0"/>
              <a:t>Titol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3100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itchFamily="34" charset="0"/>
        <a:buNone/>
        <a:defRPr sz="2500" b="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2411760" y="1921396"/>
            <a:ext cx="4608512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879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clinomics@ccapenedes.cat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life.clinomics@diba.cat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292080" y="2497460"/>
            <a:ext cx="3117032" cy="576064"/>
          </a:xfrm>
        </p:spPr>
        <p:txBody>
          <a:bodyPr>
            <a:noAutofit/>
          </a:bodyPr>
          <a:lstStyle/>
          <a:p>
            <a:r>
              <a:rPr lang="es-ES" sz="1800" dirty="0" smtClean="0"/>
              <a:t>VISIÓ DE LES </a:t>
            </a:r>
            <a:r>
              <a:rPr lang="es-ES" sz="1800" dirty="0" err="1" smtClean="0"/>
              <a:t>METACCs</a:t>
            </a:r>
            <a:r>
              <a:rPr lang="es-ES" sz="1800" dirty="0" smtClean="0"/>
              <a:t> </a:t>
            </a:r>
          </a:p>
          <a:p>
            <a:r>
              <a:rPr lang="es-E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Alt Penedès, </a:t>
            </a:r>
            <a:r>
              <a:rPr lang="es-ES" sz="1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Montseny</a:t>
            </a:r>
            <a:r>
              <a:rPr lang="es-E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 </a:t>
            </a:r>
            <a:r>
              <a:rPr lang="es-ES" sz="1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Terres</a:t>
            </a:r>
            <a:r>
              <a:rPr lang="es-E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</a:t>
            </a:r>
            <a:r>
              <a:rPr lang="es-ES" sz="1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l’Ebre</a:t>
            </a:r>
            <a:r>
              <a:rPr lang="es-E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s-ES" sz="1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1 Marcador de contenido"/>
          <p:cNvSpPr txBox="1">
            <a:spLocks/>
          </p:cNvSpPr>
          <p:nvPr/>
        </p:nvSpPr>
        <p:spPr>
          <a:xfrm>
            <a:off x="5580112" y="4225652"/>
            <a:ext cx="311703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15 de </a:t>
            </a:r>
            <a:r>
              <a:rPr kumimoji="0" lang="es-E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març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 2018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0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7931224" cy="952500"/>
          </a:xfrm>
        </p:spPr>
        <p:txBody>
          <a:bodyPr>
            <a:normAutofit/>
          </a:bodyPr>
          <a:lstStyle/>
          <a:p>
            <a:r>
              <a:rPr lang="ca-ES" dirty="0" smtClean="0"/>
              <a:t>METACC Alt Penedès. Resultats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a-ES" dirty="0" smtClean="0"/>
              <a:t>Riscos</a:t>
            </a:r>
          </a:p>
          <a:p>
            <a:pPr marL="514350" indent="-514350">
              <a:buFont typeface="+mj-lt"/>
              <a:buAutoNum type="arabicPeriod"/>
            </a:pPr>
            <a:r>
              <a:rPr lang="ca-ES" dirty="0" smtClean="0"/>
              <a:t>Conseqüències: impactes i oportunitats</a:t>
            </a:r>
          </a:p>
          <a:p>
            <a:pPr marL="514350" indent="-514350">
              <a:buFont typeface="+mj-lt"/>
              <a:buAutoNum type="arabicPeriod"/>
            </a:pPr>
            <a:r>
              <a:rPr lang="ca-ES" dirty="0" smtClean="0"/>
              <a:t>Propostes actuació</a:t>
            </a:r>
          </a:p>
          <a:p>
            <a:pPr marL="514350" indent="-514350">
              <a:buFont typeface="+mj-lt"/>
              <a:buAutoNum type="arabicPeriod"/>
            </a:pPr>
            <a:r>
              <a:rPr lang="ca-ES" dirty="0" smtClean="0"/>
              <a:t>Necessitats accions formatives</a:t>
            </a:r>
          </a:p>
          <a:p>
            <a:pPr>
              <a:buNone/>
            </a:pP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591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9228"/>
            <a:ext cx="8219256" cy="9525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1.RISCOS I TEMES IDENTIFICATS PRIORITARIS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11560" y="1489348"/>
          <a:ext cx="8280920" cy="2991484"/>
        </p:xfrm>
        <a:graphic>
          <a:graphicData uri="http://schemas.openxmlformats.org/drawingml/2006/table">
            <a:tbl>
              <a:tblPr/>
              <a:tblGrid>
                <a:gridCol w="8280920"/>
              </a:tblGrid>
              <a:tr h="6009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b="1" dirty="0">
                          <a:solidFill>
                            <a:srgbClr val="646464"/>
                          </a:solidFill>
                          <a:latin typeface="Conduit ITC Light"/>
                          <a:ea typeface="Calibri"/>
                          <a:cs typeface="Calibri"/>
                        </a:rPr>
                        <a:t>RISC O TEMA PRIORITARI</a:t>
                      </a:r>
                      <a:endParaRPr lang="ca-E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83804">
                <a:tc>
                  <a:txBody>
                    <a:bodyPr/>
                    <a:lstStyle/>
                    <a:p>
                      <a:pPr marL="459105" marR="51816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a-ES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CANVIS EN LA PRODUCTIVITAT DE LA </a:t>
                      </a:r>
                      <a:r>
                        <a:rPr lang="ca-E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VINYA </a:t>
                      </a:r>
                      <a:r>
                        <a:rPr lang="ca-ES" sz="1800" dirty="0" smtClean="0">
                          <a:latin typeface="Calibri"/>
                          <a:ea typeface="Calibri"/>
                          <a:cs typeface="Times New Roman"/>
                        </a:rPr>
                        <a:t>(i en d’altres conreus)</a:t>
                      </a:r>
                      <a:r>
                        <a:rPr lang="ca-ES" sz="18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a-ES" sz="18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83804">
                <a:tc>
                  <a:txBody>
                    <a:bodyPr/>
                    <a:lstStyle/>
                    <a:p>
                      <a:pPr marL="459105" marR="51816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PÈRDUA DE QUALITAT PAISATGÍSTICA</a:t>
                      </a:r>
                      <a:endParaRPr lang="ca-ES" sz="20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83804">
                <a:tc>
                  <a:txBody>
                    <a:bodyPr/>
                    <a:lstStyle/>
                    <a:p>
                      <a:pPr marL="459105" marR="51816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DISMINUCIÓ DE LA DISPONIBILITAT D’AIGUA </a:t>
                      </a:r>
                    </a:p>
                    <a:p>
                      <a:pPr marL="459105" marR="51816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dirty="0" smtClean="0">
                          <a:latin typeface="Calibri"/>
                          <a:ea typeface="Calibri"/>
                          <a:cs typeface="Times New Roman"/>
                        </a:rPr>
                        <a:t>(increment de l'evapotranspiració i més recurrència de les sequeres)</a:t>
                      </a:r>
                      <a:r>
                        <a:rPr lang="ca-ES" sz="16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a-ES" sz="16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79512" y="193204"/>
            <a:ext cx="3216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METACC Alt Penedès. Resultats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91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81236"/>
            <a:ext cx="8219256" cy="75929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2.CONSEQÜÈNCIES: IMPACTES NEGATIUS I OPORTUNITATS IDENTIFICATS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0" y="4657700"/>
            <a:ext cx="262778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79512" y="1429318"/>
          <a:ext cx="8820472" cy="4314342"/>
        </p:xfrm>
        <a:graphic>
          <a:graphicData uri="http://schemas.openxmlformats.org/drawingml/2006/table">
            <a:tbl>
              <a:tblPr/>
              <a:tblGrid>
                <a:gridCol w="1835696"/>
                <a:gridCol w="6984776"/>
              </a:tblGrid>
              <a:tr h="2297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RISCOS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CONSEQÜÈNCIES: Impactes </a:t>
                      </a:r>
                      <a:r>
                        <a:rPr lang="es-ES" sz="1400" b="1" dirty="0" err="1">
                          <a:latin typeface="Calibri"/>
                          <a:ea typeface="Calibri"/>
                          <a:cs typeface="Times New Roman"/>
                        </a:rPr>
                        <a:t>negatius</a:t>
                      </a:r>
                      <a:r>
                        <a:rPr lang="es-ES" sz="1400" b="1" dirty="0">
                          <a:latin typeface="Calibri"/>
                          <a:ea typeface="Calibri"/>
                          <a:cs typeface="Times New Roman"/>
                        </a:rPr>
                        <a:t> i </a:t>
                      </a:r>
                      <a:r>
                        <a:rPr lang="es-ES" sz="1400" b="1" dirty="0" err="1">
                          <a:latin typeface="Calibri"/>
                          <a:ea typeface="Calibri"/>
                          <a:cs typeface="Times New Roman"/>
                        </a:rPr>
                        <a:t>oportunitats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80" marR="25880" marT="37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976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latin typeface="Calibri"/>
                          <a:ea typeface="Calibri"/>
                          <a:cs typeface="Times New Roman"/>
                        </a:rPr>
                        <a:t>1: Canvis en la productivitat de la vinya </a:t>
                      </a:r>
                      <a:r>
                        <a:rPr lang="ca-ES" sz="1400" dirty="0">
                          <a:latin typeface="Calibri"/>
                          <a:ea typeface="Calibri"/>
                          <a:cs typeface="Times New Roman"/>
                        </a:rPr>
                        <a:t>(i en d’altres conreus)</a:t>
                      </a:r>
                      <a:r>
                        <a:rPr lang="ca-ES" sz="14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latin typeface="Calibri"/>
                          <a:ea typeface="Calibri"/>
                          <a:cs typeface="Times New Roman"/>
                        </a:rPr>
                        <a:t>Disminució de la qualitat i la quantitat de raïm (-) 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80" marR="25880" marT="37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6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latin typeface="Calibri"/>
                          <a:ea typeface="Calibri"/>
                          <a:cs typeface="Times New Roman"/>
                        </a:rPr>
                        <a:t>Disminució de l’aigua dels aqüífers i disminució de la infiltració d’aigua en zona agrícola (-) 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80" marR="25880" marT="37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40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latin typeface="Calibri"/>
                          <a:ea typeface="Calibri"/>
                          <a:cs typeface="Times New Roman"/>
                        </a:rPr>
                        <a:t>Canvis en les varietats autòctones plantades  (-/+</a:t>
                      </a:r>
                      <a:r>
                        <a:rPr lang="es-ES" sz="1400" dirty="0">
                          <a:latin typeface="Calibri"/>
                          <a:ea typeface="Calibri"/>
                          <a:cs typeface="Times New Roman"/>
                        </a:rPr>
                        <a:t>) </a:t>
                      </a:r>
                    </a:p>
                  </a:txBody>
                  <a:tcPr marL="25880" marR="25880" marT="37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08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latin typeface="Calibri"/>
                          <a:ea typeface="Calibri"/>
                          <a:cs typeface="Times New Roman"/>
                        </a:rPr>
                        <a:t>2: Pèrdua de qualitat paisatgística 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latin typeface="Calibri"/>
                          <a:ea typeface="Calibri"/>
                          <a:cs typeface="Times New Roman"/>
                        </a:rPr>
                        <a:t>Pèrdua d’atractiu turístic, pèrdua de la identitat territorial tradicional (paisatges més àrids) 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0" marR="50820" marT="7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9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latin typeface="Calibri"/>
                          <a:ea typeface="Calibri"/>
                          <a:cs typeface="Times New Roman"/>
                        </a:rPr>
                        <a:t>Limitació de les activitats a l’aire lliure 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0" marR="50820" marT="7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9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latin typeface="Calibri"/>
                          <a:ea typeface="Calibri"/>
                          <a:cs typeface="Times New Roman"/>
                        </a:rPr>
                        <a:t>Adaptació dels conreus a la nova realitat climàtica 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0" marR="50820" marT="7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9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latin typeface="Calibri"/>
                          <a:ea typeface="Calibri"/>
                          <a:cs typeface="Times New Roman"/>
                        </a:rPr>
                        <a:t>Major vulnerabilitat dels boscos als incendis 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0" marR="50820" marT="7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9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latin typeface="Calibri"/>
                          <a:ea typeface="Calibri"/>
                          <a:cs typeface="Times New Roman"/>
                        </a:rPr>
                        <a:t>Canvia l’ecosistema potencial i desconeixem si augmentarà o disminuirà la biodiversitat 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0" marR="50820" marT="7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94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b="1" dirty="0">
                          <a:latin typeface="Calibri"/>
                          <a:ea typeface="Calibri"/>
                          <a:cs typeface="Times New Roman"/>
                        </a:rPr>
                        <a:t>3: Disminució de la disponibilitat d'aigua </a:t>
                      </a:r>
                      <a:r>
                        <a:rPr lang="ca-ES" sz="1400" dirty="0">
                          <a:latin typeface="Calibri"/>
                          <a:ea typeface="Calibri"/>
                          <a:cs typeface="Times New Roman"/>
                        </a:rPr>
                        <a:t>(increment de l'evapotranspiració i més recurrència de les sequeres)</a:t>
                      </a:r>
                      <a:r>
                        <a:rPr lang="ca-ES" sz="14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latin typeface="Calibri"/>
                          <a:ea typeface="Calibri"/>
                          <a:cs typeface="Times New Roman"/>
                        </a:rPr>
                        <a:t>Sequera cada cop més intensa i repetitiva (-) 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0" marR="50820" marT="7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9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latin typeface="Calibri"/>
                          <a:ea typeface="Calibri"/>
                          <a:cs typeface="Times New Roman"/>
                        </a:rPr>
                        <a:t>Canvis en les varietats dels cultius (+) 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0" marR="50820" marT="7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9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latin typeface="Calibri"/>
                          <a:ea typeface="Calibri"/>
                          <a:cs typeface="Times New Roman"/>
                        </a:rPr>
                        <a:t>Governança de l’aigua (+) 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0" marR="50820" marT="7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9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latin typeface="Calibri"/>
                          <a:ea typeface="Calibri"/>
                          <a:cs typeface="Times New Roman"/>
                        </a:rPr>
                        <a:t>Dificultats operatives en relació a l’ACA (-) 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0" marR="50820" marT="7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9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latin typeface="Calibri"/>
                          <a:ea typeface="Calibri"/>
                          <a:cs typeface="Times New Roman"/>
                        </a:rPr>
                        <a:t>Menys producció però de més qualitat  (+) 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0" marR="50820" marT="7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90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>
                          <a:latin typeface="Calibri"/>
                          <a:ea typeface="Calibri"/>
                          <a:cs typeface="Times New Roman"/>
                        </a:rPr>
                        <a:t>Aplicar les millors tècniques disponibles en el sector agroalimentari  (+) 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0" marR="50820" marT="70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99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1400" dirty="0">
                          <a:latin typeface="Calibri"/>
                          <a:ea typeface="Calibri"/>
                          <a:cs typeface="Times New Roman"/>
                        </a:rPr>
                        <a:t>Educació i formació sobre l’ús sostenible de l’aigua i l’ús de bones pràctiques agrícoles  (+) 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20" marR="50820" marT="70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0" y="0"/>
            <a:ext cx="3216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METACC Alt Penedès. Resultats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91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9228"/>
            <a:ext cx="8219256" cy="952500"/>
          </a:xfrm>
        </p:spPr>
        <p:txBody>
          <a:bodyPr>
            <a:normAutofit/>
          </a:bodyPr>
          <a:lstStyle/>
          <a:p>
            <a:r>
              <a:rPr lang="es-ES" dirty="0" smtClean="0"/>
              <a:t>3.PROPOSTES D’ACTUACIÓ PRIORITÀRIES</a:t>
            </a:r>
            <a:endParaRPr lang="es-E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073" name="Rectángulo redondeado 2"/>
          <p:cNvSpPr>
            <a:spLocks noChangeArrowheads="1"/>
          </p:cNvSpPr>
          <p:nvPr/>
        </p:nvSpPr>
        <p:spPr bwMode="auto">
          <a:xfrm>
            <a:off x="1187624" y="1273324"/>
            <a:ext cx="6624736" cy="3600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C0504D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a-E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GESTIÓ SILVÍCOLA SOSTENIBLE</a:t>
            </a:r>
            <a:r>
              <a:rPr kumimoji="0" lang="ca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ramaderia extensiva al servei del bosc, cremes controlades,...</a:t>
            </a:r>
            <a:r>
              <a:rPr kumimoji="0" lang="ca-E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a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a-E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ESTUDI PER A LA MILLORA DE LA GESTIÓ/MANEIG DEL SÒL </a:t>
            </a:r>
            <a:r>
              <a:rPr kumimoji="0" lang="ca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principalment en relació a l’estrès hídric (de la vinya de secà i a nivell d’aplicació pràctica pel viticultor).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a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a-E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INICIAR L’EXPERIÈNCIA PIONERA DE L’AIGUA SECA A L’AGRICULTURA </a:t>
            </a:r>
            <a:r>
              <a:rPr kumimoji="0" lang="ca-E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(prova pilot- estudis alternatives de gestió).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ca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a-E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FORMACIÓ EN ÚS EFICIENT I SOSTENIBLE DE L’AIGUA I L’ENERGIA I EN LA CORRECTA GESTIÓ DELS RESIDUS EN ELS SECTORS AGRÍCOLA- VITIVINÍCOLA I TURÍSTIC</a:t>
            </a:r>
            <a:endParaRPr kumimoji="0" lang="ca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9512" y="193204"/>
            <a:ext cx="3216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METACC Alt Penedès. Resultats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91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93204"/>
            <a:ext cx="8219256" cy="952500"/>
          </a:xfrm>
        </p:spPr>
        <p:txBody>
          <a:bodyPr>
            <a:normAutofit/>
          </a:bodyPr>
          <a:lstStyle/>
          <a:p>
            <a:r>
              <a:rPr lang="es-ES" dirty="0" smtClean="0"/>
              <a:t>3. ALTRES PROPOSTES D’ACTUACIÓ</a:t>
            </a:r>
            <a:endParaRPr lang="es-E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073" name="Rectángulo redondeado 2"/>
          <p:cNvSpPr>
            <a:spLocks noChangeArrowheads="1"/>
          </p:cNvSpPr>
          <p:nvPr/>
        </p:nvSpPr>
        <p:spPr bwMode="auto">
          <a:xfrm>
            <a:off x="179512" y="913284"/>
            <a:ext cx="8784976" cy="46085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C0504D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buFont typeface="Arial" pitchFamily="34" charset="0"/>
              <a:buChar char="•"/>
            </a:pPr>
            <a:r>
              <a:rPr lang="ca-ES" b="1" dirty="0" smtClean="0"/>
              <a:t>Estudi </a:t>
            </a:r>
            <a:r>
              <a:rPr lang="ca-ES" dirty="0" smtClean="0"/>
              <a:t>de la </a:t>
            </a:r>
            <a:r>
              <a:rPr lang="ca-ES" b="1" dirty="0" smtClean="0"/>
              <a:t>capacitat d’adaptació</a:t>
            </a:r>
            <a:r>
              <a:rPr lang="ca-ES" dirty="0" smtClean="0"/>
              <a:t> de les diferents </a:t>
            </a:r>
            <a:r>
              <a:rPr lang="ca-ES" b="1" dirty="0" smtClean="0"/>
              <a:t>varietats de raïm</a:t>
            </a:r>
            <a:r>
              <a:rPr lang="ca-ES" dirty="0" smtClean="0"/>
              <a:t> al canvi climàtic.</a:t>
            </a:r>
            <a:endParaRPr lang="es-ES" dirty="0" smtClean="0"/>
          </a:p>
          <a:p>
            <a:pPr lvl="0">
              <a:buFont typeface="Arial" pitchFamily="34" charset="0"/>
              <a:buChar char="•"/>
            </a:pPr>
            <a:r>
              <a:rPr lang="ca-ES" sz="1400" b="1" dirty="0" smtClean="0"/>
              <a:t>Aplicació virtual</a:t>
            </a:r>
            <a:r>
              <a:rPr lang="ca-ES" sz="1400" dirty="0" smtClean="0"/>
              <a:t> que aglutini les diferents propostes i iniciatives en sostenibilitat per </a:t>
            </a:r>
            <a:r>
              <a:rPr lang="ca-ES" sz="1400" b="1" dirty="0" smtClean="0"/>
              <a:t>ajudar a les empreses a ser més eficients i fer-ho arribar al turisme</a:t>
            </a:r>
            <a:r>
              <a:rPr lang="ca-ES" sz="1400" dirty="0" smtClean="0"/>
              <a:t>.</a:t>
            </a:r>
            <a:endParaRPr lang="es-ES" sz="1400" dirty="0" smtClean="0"/>
          </a:p>
          <a:p>
            <a:pPr lvl="0">
              <a:buFont typeface="Arial" pitchFamily="34" charset="0"/>
              <a:buChar char="•"/>
            </a:pPr>
            <a:r>
              <a:rPr lang="ca-ES" sz="1400" dirty="0" smtClean="0"/>
              <a:t>Revisar les </a:t>
            </a:r>
            <a:r>
              <a:rPr lang="ca-ES" sz="1400" b="1" dirty="0" smtClean="0"/>
              <a:t>concessions d’extracció d’aigua</a:t>
            </a:r>
            <a:r>
              <a:rPr lang="ca-ES" sz="1400" dirty="0" smtClean="0"/>
              <a:t> i garantir que les noves concessions permetin un ús sostenible de l’aigua.</a:t>
            </a:r>
            <a:endParaRPr lang="es-ES" sz="1400" dirty="0" smtClean="0"/>
          </a:p>
          <a:p>
            <a:pPr lvl="0">
              <a:buFont typeface="Arial" pitchFamily="34" charset="0"/>
              <a:buChar char="•"/>
            </a:pPr>
            <a:r>
              <a:rPr lang="ca-ES" dirty="0" smtClean="0"/>
              <a:t>Aplicar </a:t>
            </a:r>
            <a:r>
              <a:rPr lang="ca-ES" b="1" dirty="0" smtClean="0"/>
              <a:t>millors tècniques disponibles</a:t>
            </a:r>
            <a:r>
              <a:rPr lang="ca-ES" dirty="0" smtClean="0"/>
              <a:t> per a </a:t>
            </a:r>
            <a:r>
              <a:rPr lang="ca-ES" b="1" dirty="0" smtClean="0"/>
              <a:t>l’estalvi i l’ús eficient de l’aigua i l’energia als cellers</a:t>
            </a:r>
            <a:r>
              <a:rPr lang="ca-ES" dirty="0" smtClean="0"/>
              <a:t>.</a:t>
            </a:r>
            <a:endParaRPr lang="es-ES" dirty="0" smtClean="0"/>
          </a:p>
          <a:p>
            <a:pPr lvl="0">
              <a:buFont typeface="Arial" pitchFamily="34" charset="0"/>
              <a:buChar char="•"/>
            </a:pPr>
            <a:r>
              <a:rPr lang="ca-ES" sz="1400" b="1" dirty="0" smtClean="0"/>
              <a:t>Seguiment estrès hídric</a:t>
            </a:r>
            <a:r>
              <a:rPr lang="ca-ES" sz="1400" dirty="0" smtClean="0"/>
              <a:t> de la vinya.</a:t>
            </a:r>
            <a:endParaRPr lang="es-ES" sz="1400" dirty="0" smtClean="0"/>
          </a:p>
          <a:p>
            <a:pPr lvl="0">
              <a:buFont typeface="Arial" pitchFamily="34" charset="0"/>
              <a:buChar char="•"/>
            </a:pPr>
            <a:r>
              <a:rPr lang="ca-ES" sz="1400" b="1" dirty="0" smtClean="0"/>
              <a:t>Xarxa de sensors d’humitat del sòl</a:t>
            </a:r>
            <a:r>
              <a:rPr lang="ca-ES" sz="1400" dirty="0" smtClean="0"/>
              <a:t> per a vinyes</a:t>
            </a:r>
            <a:endParaRPr lang="es-ES" sz="1400" dirty="0" smtClean="0"/>
          </a:p>
          <a:p>
            <a:pPr lvl="0">
              <a:buFont typeface="Arial" pitchFamily="34" charset="0"/>
              <a:buChar char="•"/>
            </a:pPr>
            <a:r>
              <a:rPr lang="ca-ES" sz="1400" b="1" dirty="0" smtClean="0"/>
              <a:t>Reduir les freqüències de llaurat i l’ús de maquinària pesada</a:t>
            </a:r>
            <a:r>
              <a:rPr lang="ca-ES" sz="1400" dirty="0" smtClean="0"/>
              <a:t> amb l’entrada de </a:t>
            </a:r>
            <a:r>
              <a:rPr lang="ca-ES" sz="1400" b="1" dirty="0" smtClean="0"/>
              <a:t>ramats d’ovelles a les vinyes</a:t>
            </a:r>
            <a:r>
              <a:rPr lang="ca-ES" sz="1400" dirty="0" smtClean="0"/>
              <a:t> a les èpoques d’aturada vegetativa dels ceps </a:t>
            </a:r>
          </a:p>
          <a:p>
            <a:pPr lvl="0">
              <a:buFont typeface="Arial" pitchFamily="34" charset="0"/>
              <a:buChar char="•"/>
            </a:pPr>
            <a:r>
              <a:rPr lang="ca-ES" sz="1400" b="1" dirty="0" smtClean="0"/>
              <a:t>Estudi i selecció de clons resistents</a:t>
            </a:r>
            <a:r>
              <a:rPr lang="ca-ES" sz="1400" dirty="0" smtClean="0"/>
              <a:t> a les malalties i la sequera.</a:t>
            </a:r>
            <a:endParaRPr lang="es-ES" sz="1400" dirty="0" smtClean="0"/>
          </a:p>
          <a:p>
            <a:pPr lvl="0">
              <a:buFont typeface="Arial" pitchFamily="34" charset="0"/>
              <a:buChar char="•"/>
            </a:pPr>
            <a:r>
              <a:rPr lang="ca-ES" sz="1400" dirty="0" smtClean="0"/>
              <a:t>Aplicar </a:t>
            </a:r>
            <a:r>
              <a:rPr lang="ca-ES" sz="1400" b="1" dirty="0" smtClean="0"/>
              <a:t>fiscalitat ambiental</a:t>
            </a:r>
            <a:r>
              <a:rPr lang="ca-ES" sz="1400" dirty="0" smtClean="0"/>
              <a:t> (residus, IVTM, IBI edificis autosuficients).</a:t>
            </a:r>
            <a:endParaRPr lang="es-ES" sz="1400" dirty="0" smtClean="0"/>
          </a:p>
          <a:p>
            <a:pPr lvl="0">
              <a:buFont typeface="Arial" pitchFamily="34" charset="0"/>
              <a:buChar char="•"/>
            </a:pPr>
            <a:r>
              <a:rPr lang="ca-ES" dirty="0" smtClean="0"/>
              <a:t>Fomentar l’</a:t>
            </a:r>
            <a:r>
              <a:rPr lang="ca-ES" b="1" dirty="0" smtClean="0"/>
              <a:t>autoconsum energètic </a:t>
            </a:r>
            <a:r>
              <a:rPr lang="ca-ES" dirty="0" smtClean="0"/>
              <a:t>a nivell local.</a:t>
            </a:r>
            <a:endParaRPr lang="es-ES" dirty="0" smtClean="0"/>
          </a:p>
          <a:p>
            <a:pPr lvl="0">
              <a:buFont typeface="Arial" pitchFamily="34" charset="0"/>
              <a:buChar char="•"/>
            </a:pPr>
            <a:r>
              <a:rPr lang="ca-ES" sz="1400" dirty="0" smtClean="0"/>
              <a:t>Buscar més </a:t>
            </a:r>
            <a:r>
              <a:rPr lang="ca-ES" sz="1400" b="1" dirty="0" smtClean="0"/>
              <a:t>alternatives per a la gestió de la vinya</a:t>
            </a:r>
            <a:r>
              <a:rPr lang="ca-ES" sz="1400" dirty="0" smtClean="0"/>
              <a:t>.</a:t>
            </a:r>
            <a:r>
              <a:rPr lang="ca-ES" sz="1400" b="1" dirty="0" smtClean="0"/>
              <a:t> </a:t>
            </a:r>
            <a:endParaRPr lang="es-ES" sz="1400" dirty="0" smtClean="0"/>
          </a:p>
          <a:p>
            <a:pPr lvl="0">
              <a:buFont typeface="Arial" pitchFamily="34" charset="0"/>
              <a:buChar char="•"/>
            </a:pPr>
            <a:r>
              <a:rPr lang="ca-ES" sz="1400" dirty="0" smtClean="0"/>
              <a:t>Noves plantacions.</a:t>
            </a:r>
            <a:endParaRPr lang="es-ES" sz="1400" dirty="0" smtClean="0"/>
          </a:p>
          <a:p>
            <a:pPr lvl="0">
              <a:buFont typeface="Arial" pitchFamily="34" charset="0"/>
              <a:buChar char="•"/>
            </a:pPr>
            <a:r>
              <a:rPr lang="ca-ES" b="1" dirty="0" smtClean="0"/>
              <a:t>Fomentar l’aprofitament de biomassa</a:t>
            </a:r>
            <a:r>
              <a:rPr lang="ca-ES" dirty="0" smtClean="0"/>
              <a:t> </a:t>
            </a:r>
            <a:r>
              <a:rPr lang="ca-ES" sz="1400" dirty="0" smtClean="0"/>
              <a:t>(màquines de lloguer).</a:t>
            </a:r>
            <a:endParaRPr lang="es-ES" sz="1400" dirty="0" smtClean="0"/>
          </a:p>
          <a:p>
            <a:pPr lvl="0">
              <a:buFont typeface="Arial" pitchFamily="34" charset="0"/>
              <a:buChar char="•"/>
            </a:pPr>
            <a:r>
              <a:rPr lang="ca-ES" sz="1400" dirty="0" smtClean="0"/>
              <a:t>Crear un </a:t>
            </a:r>
            <a:r>
              <a:rPr lang="ca-ES" sz="1400" b="1" dirty="0" smtClean="0"/>
              <a:t>servei gratuït</a:t>
            </a:r>
            <a:r>
              <a:rPr lang="ca-ES" sz="1400" dirty="0" smtClean="0"/>
              <a:t> per poder absorbir deixalles especials com són certs productes fitosanitaris o bé fibrociment (uralita)- Fomentar la </a:t>
            </a:r>
            <a:r>
              <a:rPr lang="ca-ES" sz="1400" b="1" dirty="0" smtClean="0"/>
              <a:t>recollida residus especials.</a:t>
            </a:r>
            <a:endParaRPr lang="es-ES" sz="1400" dirty="0" smtClean="0"/>
          </a:p>
        </p:txBody>
      </p:sp>
      <p:sp>
        <p:nvSpPr>
          <p:cNvPr id="5" name="4 Rectángulo"/>
          <p:cNvSpPr/>
          <p:nvPr/>
        </p:nvSpPr>
        <p:spPr>
          <a:xfrm>
            <a:off x="179512" y="121196"/>
            <a:ext cx="3216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METACC Alt Penedès. Resultats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91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7499176" cy="952500"/>
          </a:xfrm>
        </p:spPr>
        <p:txBody>
          <a:bodyPr>
            <a:normAutofit/>
          </a:bodyPr>
          <a:lstStyle/>
          <a:p>
            <a:r>
              <a:rPr lang="es-ES" dirty="0" smtClean="0"/>
              <a:t>4.NECESSITATS ACCIONS FORMATIVES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Foment</a:t>
            </a:r>
            <a:r>
              <a:rPr lang="es-ES" dirty="0" smtClean="0"/>
              <a:t> </a:t>
            </a:r>
            <a:r>
              <a:rPr lang="es-ES" dirty="0" err="1" smtClean="0"/>
              <a:t>accions</a:t>
            </a:r>
            <a:r>
              <a:rPr lang="es-ES" dirty="0" smtClean="0"/>
              <a:t> </a:t>
            </a:r>
            <a:r>
              <a:rPr lang="es-ES" dirty="0" err="1" smtClean="0"/>
              <a:t>formatives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611560" y="2137421"/>
          <a:ext cx="7416824" cy="1692506"/>
        </p:xfrm>
        <a:graphic>
          <a:graphicData uri="http://schemas.openxmlformats.org/drawingml/2006/table">
            <a:tbl>
              <a:tblPr/>
              <a:tblGrid>
                <a:gridCol w="7416824"/>
              </a:tblGrid>
              <a:tr h="4690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a-ES" sz="2000" b="1" dirty="0" smtClean="0">
                          <a:solidFill>
                            <a:srgbClr val="646464"/>
                          </a:solidFill>
                          <a:latin typeface="Conduit ITC Light"/>
                          <a:ea typeface="Calibri"/>
                          <a:cs typeface="Calibri"/>
                        </a:rPr>
                        <a:t>ÀMBITS</a:t>
                      </a:r>
                      <a:r>
                        <a:rPr lang="ca-ES" sz="2000" b="1" baseline="0" dirty="0" smtClean="0">
                          <a:solidFill>
                            <a:srgbClr val="646464"/>
                          </a:solidFill>
                          <a:latin typeface="Conduit ITC Light"/>
                          <a:ea typeface="Calibri"/>
                          <a:cs typeface="Calibri"/>
                        </a:rPr>
                        <a:t> O MATÈRIES</a:t>
                      </a:r>
                      <a:endParaRPr lang="ca-E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611749">
                <a:tc>
                  <a:txBody>
                    <a:bodyPr/>
                    <a:lstStyle/>
                    <a:p>
                      <a:pPr marL="342900" marR="51816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ca-E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L’ús eficient de l’aigua i l’optimització d’aquesta</a:t>
                      </a:r>
                      <a:endParaRPr lang="es-ES" sz="2000" dirty="0" smtClean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11749">
                <a:tc>
                  <a:txBody>
                    <a:bodyPr/>
                    <a:lstStyle/>
                    <a:p>
                      <a:pPr marL="342900" marR="518160" lvl="0" indent="-342900" algn="just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Wingdings"/>
                        <a:buChar char=""/>
                      </a:pPr>
                      <a:r>
                        <a:rPr lang="ca-ES" sz="20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Les bones pràctiques agrícoles</a:t>
                      </a:r>
                      <a:endParaRPr lang="es-ES" sz="20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79512" y="121196"/>
            <a:ext cx="3216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METACC Alt Penedès. Resultats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91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Moltes</a:t>
            </a:r>
            <a:r>
              <a:rPr lang="es-ES" dirty="0" smtClean="0"/>
              <a:t> </a:t>
            </a:r>
            <a:r>
              <a:rPr lang="es-ES" dirty="0" err="1" smtClean="0"/>
              <a:t>gràcies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>per la </a:t>
            </a:r>
            <a:r>
              <a:rPr lang="es-ES" dirty="0" err="1" smtClean="0"/>
              <a:t>seva</a:t>
            </a:r>
            <a:r>
              <a:rPr lang="es-ES" dirty="0" smtClean="0"/>
              <a:t> </a:t>
            </a:r>
            <a:r>
              <a:rPr lang="es-ES" dirty="0" err="1" smtClean="0"/>
              <a:t>atenció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3491880" y="35055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" dirty="0" smtClean="0">
                <a:hlinkClick r:id="rId2"/>
              </a:rPr>
              <a:t>clinomics@ccapenedes.cat</a:t>
            </a:r>
            <a:endParaRPr lang="es-ES" dirty="0" smtClean="0"/>
          </a:p>
          <a:p>
            <a:pPr lvl="0" algn="r">
              <a:spcBef>
                <a:spcPct val="0"/>
              </a:spcBef>
              <a:defRPr/>
            </a:pPr>
            <a:r>
              <a:rPr lang="es-ES" dirty="0" smtClean="0"/>
              <a:t>Cristina </a:t>
            </a:r>
            <a:r>
              <a:rPr lang="es-ES" dirty="0" err="1" smtClean="0"/>
              <a:t>Marteles</a:t>
            </a:r>
            <a:r>
              <a:rPr lang="es-ES" dirty="0" smtClean="0"/>
              <a:t> </a:t>
            </a:r>
          </a:p>
        </p:txBody>
      </p:sp>
      <p:pic>
        <p:nvPicPr>
          <p:cNvPr id="4" name="3 Imagen" descr="logo_Lavola_color_C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4153644"/>
            <a:ext cx="1297312" cy="58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5987008" cy="952500"/>
          </a:xfrm>
        </p:spPr>
        <p:txBody>
          <a:bodyPr>
            <a:normAutofit/>
          </a:bodyPr>
          <a:lstStyle/>
          <a:p>
            <a:r>
              <a:rPr lang="es-ES" dirty="0" err="1" smtClean="0"/>
              <a:t>MeTACC</a:t>
            </a:r>
            <a:r>
              <a:rPr lang="es-ES" dirty="0" smtClean="0"/>
              <a:t> RB </a:t>
            </a:r>
            <a:r>
              <a:rPr lang="es-ES" dirty="0" err="1" smtClean="0"/>
              <a:t>Montseny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59656"/>
            <a:ext cx="6715172" cy="346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91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931224" cy="952500"/>
          </a:xfrm>
        </p:spPr>
        <p:txBody>
          <a:bodyPr>
            <a:normAutofit/>
          </a:bodyPr>
          <a:lstStyle/>
          <a:p>
            <a:r>
              <a:rPr lang="es-ES" dirty="0" err="1" smtClean="0"/>
              <a:t>MeTACC</a:t>
            </a:r>
            <a:r>
              <a:rPr lang="es-ES" dirty="0" smtClean="0"/>
              <a:t> RB </a:t>
            </a:r>
            <a:r>
              <a:rPr lang="es-ES" dirty="0" err="1" smtClean="0"/>
              <a:t>Montseny</a:t>
            </a:r>
            <a:r>
              <a:rPr lang="es-ES" dirty="0" smtClean="0"/>
              <a:t>. </a:t>
            </a:r>
            <a:r>
              <a:rPr lang="es-ES" dirty="0" err="1" smtClean="0"/>
              <a:t>Procés</a:t>
            </a:r>
            <a:r>
              <a:rPr lang="es-ES" dirty="0" smtClean="0"/>
              <a:t> </a:t>
            </a:r>
            <a:endParaRPr lang="es-ES" dirty="0"/>
          </a:p>
        </p:txBody>
      </p:sp>
      <p:graphicFrame>
        <p:nvGraphicFramePr>
          <p:cNvPr id="27" name="26 Tabla"/>
          <p:cNvGraphicFramePr>
            <a:graphicFrameLocks noGrp="1"/>
          </p:cNvGraphicFramePr>
          <p:nvPr/>
        </p:nvGraphicFramePr>
        <p:xfrm>
          <a:off x="2428860" y="1000112"/>
          <a:ext cx="5835295" cy="4137660"/>
        </p:xfrm>
        <a:graphic>
          <a:graphicData uri="http://schemas.openxmlformats.org/drawingml/2006/table">
            <a:tbl>
              <a:tblPr/>
              <a:tblGrid>
                <a:gridCol w="1476915"/>
                <a:gridCol w="2179190"/>
                <a:gridCol w="2179190"/>
              </a:tblGrid>
              <a:tr h="143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Fase</a:t>
                      </a:r>
                      <a:endParaRPr lang="ca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1000" b="1" dirty="0" err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Format</a:t>
                      </a:r>
                      <a:endParaRPr lang="ca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1000" b="1" dirty="0" err="1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Times New Roman"/>
                        </a:rPr>
                        <a:t>Contingut</a:t>
                      </a:r>
                      <a:endParaRPr lang="ca-ES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429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1000" b="1" dirty="0">
                          <a:latin typeface="Arial"/>
                          <a:ea typeface="Calibri"/>
                          <a:cs typeface="Times New Roman"/>
                        </a:rPr>
                        <a:t>I) PRESA DE CONTACTE I MOTIVACIÓ</a:t>
                      </a:r>
                      <a:endParaRPr lang="ca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1000" dirty="0" err="1">
                          <a:latin typeface="Arial"/>
                          <a:ea typeface="Calibri"/>
                          <a:cs typeface="Times New Roman"/>
                        </a:rPr>
                        <a:t>Sessió</a:t>
                      </a: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000" dirty="0" err="1">
                          <a:latin typeface="Arial"/>
                          <a:ea typeface="Calibri"/>
                          <a:cs typeface="Times New Roman"/>
                        </a:rPr>
                        <a:t>plenària</a:t>
                      </a: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000" dirty="0" err="1">
                          <a:latin typeface="Arial"/>
                          <a:ea typeface="Calibri"/>
                          <a:cs typeface="Times New Roman"/>
                        </a:rPr>
                        <a:t>MeTACC</a:t>
                      </a:r>
                      <a:endParaRPr lang="ca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1000" dirty="0" err="1">
                          <a:latin typeface="Arial"/>
                          <a:ea typeface="Calibri"/>
                          <a:cs typeface="Times New Roman"/>
                        </a:rPr>
                        <a:t>Presentació</a:t>
                      </a: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 del </a:t>
                      </a:r>
                      <a:r>
                        <a:rPr lang="es-ES" sz="1000" dirty="0" err="1">
                          <a:latin typeface="Arial"/>
                          <a:ea typeface="Calibri"/>
                          <a:cs typeface="Times New Roman"/>
                        </a:rPr>
                        <a:t>projecte</a:t>
                      </a: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 i </a:t>
                      </a:r>
                      <a:r>
                        <a:rPr lang="es-ES" sz="1000" dirty="0" err="1">
                          <a:latin typeface="Arial"/>
                          <a:ea typeface="Calibri"/>
                          <a:cs typeface="Times New Roman"/>
                        </a:rPr>
                        <a:t>constitució</a:t>
                      </a: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 de la </a:t>
                      </a:r>
                      <a:r>
                        <a:rPr lang="es-ES" sz="1000" dirty="0" err="1">
                          <a:latin typeface="Arial"/>
                          <a:ea typeface="Calibri"/>
                          <a:cs typeface="Times New Roman"/>
                        </a:rPr>
                        <a:t>MeTACC</a:t>
                      </a: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ca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1000" dirty="0" err="1">
                          <a:latin typeface="Arial"/>
                          <a:ea typeface="Calibri"/>
                          <a:cs typeface="Times New Roman"/>
                        </a:rPr>
                        <a:t>Presentació</a:t>
                      </a: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000" dirty="0" err="1">
                          <a:latin typeface="Arial"/>
                          <a:ea typeface="Calibri"/>
                          <a:cs typeface="Times New Roman"/>
                        </a:rPr>
                        <a:t>dels</a:t>
                      </a: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000" dirty="0" err="1">
                          <a:latin typeface="Arial"/>
                          <a:ea typeface="Calibri"/>
                          <a:cs typeface="Times New Roman"/>
                        </a:rPr>
                        <a:t>diagnòstics</a:t>
                      </a: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000" dirty="0" err="1">
                          <a:latin typeface="Arial"/>
                          <a:ea typeface="Calibri"/>
                          <a:cs typeface="Times New Roman"/>
                        </a:rPr>
                        <a:t>previs</a:t>
                      </a: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ca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1000" dirty="0" err="1">
                          <a:latin typeface="Arial"/>
                          <a:ea typeface="Calibri"/>
                          <a:cs typeface="Times New Roman"/>
                        </a:rPr>
                        <a:t>Construcció</a:t>
                      </a: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000" dirty="0" err="1">
                          <a:latin typeface="Arial"/>
                          <a:ea typeface="Calibri"/>
                          <a:cs typeface="Times New Roman"/>
                        </a:rPr>
                        <a:t>col·lectiva</a:t>
                      </a: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 de la </a:t>
                      </a:r>
                      <a:r>
                        <a:rPr lang="es-ES" sz="1000" dirty="0" err="1">
                          <a:latin typeface="Arial"/>
                          <a:ea typeface="Calibri"/>
                          <a:cs typeface="Times New Roman"/>
                        </a:rPr>
                        <a:t>visió</a:t>
                      </a: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s-ES" sz="1000" dirty="0" err="1">
                          <a:latin typeface="Arial"/>
                          <a:ea typeface="Calibri"/>
                          <a:cs typeface="Times New Roman"/>
                        </a:rPr>
                        <a:t>futur</a:t>
                      </a: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 del </a:t>
                      </a:r>
                      <a:r>
                        <a:rPr lang="es-ES" sz="1000" dirty="0" err="1">
                          <a:latin typeface="Arial"/>
                          <a:ea typeface="Calibri"/>
                          <a:cs typeface="Times New Roman"/>
                        </a:rPr>
                        <a:t>territori</a:t>
                      </a: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ca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5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1000" b="1" dirty="0">
                          <a:latin typeface="Arial"/>
                          <a:ea typeface="Calibri"/>
                          <a:cs typeface="Times New Roman"/>
                        </a:rPr>
                        <a:t>II) INMERSIÓ</a:t>
                      </a:r>
                      <a:endParaRPr lang="ca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1000" dirty="0" err="1">
                          <a:latin typeface="Arial"/>
                          <a:ea typeface="Calibri"/>
                          <a:cs typeface="Times New Roman"/>
                        </a:rPr>
                        <a:t>Sessió</a:t>
                      </a: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000" dirty="0" err="1">
                          <a:latin typeface="Arial"/>
                          <a:ea typeface="Calibri"/>
                          <a:cs typeface="Times New Roman"/>
                        </a:rPr>
                        <a:t>plenària</a:t>
                      </a: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000" dirty="0" err="1">
                          <a:latin typeface="Arial"/>
                          <a:ea typeface="Calibri"/>
                          <a:cs typeface="Times New Roman"/>
                        </a:rPr>
                        <a:t>MeTACC</a:t>
                      </a:r>
                      <a:endParaRPr lang="ca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1000" dirty="0" err="1">
                          <a:latin typeface="Arial"/>
                          <a:ea typeface="Calibri"/>
                          <a:cs typeface="Times New Roman"/>
                        </a:rPr>
                        <a:t>MeSACCs</a:t>
                      </a:r>
                      <a:endParaRPr lang="ca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Aprofundiment en els impactes i vulnerabilitats en relació al canvi climàtic.</a:t>
                      </a:r>
                      <a:endParaRPr lang="ca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Identificació de reptes i oportunitats a la RB Montseny</a:t>
                      </a:r>
                      <a:endParaRPr lang="ca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Identificació d’actors i instruments clau per a l’adaptació. </a:t>
                      </a:r>
                      <a:endParaRPr lang="ca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557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1000" b="1" dirty="0">
                          <a:latin typeface="Arial"/>
                          <a:ea typeface="Calibri"/>
                          <a:cs typeface="Times New Roman"/>
                        </a:rPr>
                        <a:t>III) PREPARACIÓ PER A L’ACCIÓ</a:t>
                      </a:r>
                      <a:endParaRPr lang="ca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Contactes amb agents del territori</a:t>
                      </a:r>
                      <a:endParaRPr lang="ca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Enquesta en línia </a:t>
                      </a:r>
                      <a:endParaRPr lang="ca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Identificació de les accions que ja es duen a terme al territori </a:t>
                      </a:r>
                      <a:endParaRPr lang="ca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557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1000">
                          <a:latin typeface="Arial"/>
                          <a:ea typeface="Calibri"/>
                          <a:cs typeface="Times New Roman"/>
                        </a:rPr>
                        <a:t>Sessió plenària MeTACC </a:t>
                      </a:r>
                      <a:endParaRPr lang="ca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1000" dirty="0" err="1">
                          <a:latin typeface="Arial"/>
                          <a:ea typeface="Calibri"/>
                          <a:cs typeface="Times New Roman"/>
                        </a:rPr>
                        <a:t>Definició</a:t>
                      </a: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000" dirty="0" err="1">
                          <a:latin typeface="Arial"/>
                          <a:ea typeface="Calibri"/>
                          <a:cs typeface="Times New Roman"/>
                        </a:rPr>
                        <a:t>d’estratègies</a:t>
                      </a: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000" dirty="0" err="1">
                          <a:latin typeface="Arial"/>
                          <a:ea typeface="Calibri"/>
                          <a:cs typeface="Times New Roman"/>
                        </a:rPr>
                        <a:t>d’actuació</a:t>
                      </a: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000" dirty="0" err="1">
                          <a:latin typeface="Arial"/>
                          <a:ea typeface="Calibri"/>
                          <a:cs typeface="Times New Roman"/>
                        </a:rPr>
                        <a:t>futures</a:t>
                      </a: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 .</a:t>
                      </a:r>
                      <a:endParaRPr lang="ca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  <a:tabLst>
                          <a:tab pos="2700020" algn="ctr"/>
                          <a:tab pos="5400040" algn="r"/>
                        </a:tabLst>
                      </a:pPr>
                      <a:r>
                        <a:rPr lang="es-ES" sz="1000" dirty="0" err="1">
                          <a:latin typeface="Arial"/>
                          <a:ea typeface="Calibri"/>
                          <a:cs typeface="Times New Roman"/>
                        </a:rPr>
                        <a:t>Detecció</a:t>
                      </a: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s-ES" sz="1000" dirty="0" err="1">
                          <a:latin typeface="Arial"/>
                          <a:ea typeface="Calibri"/>
                          <a:cs typeface="Times New Roman"/>
                        </a:rPr>
                        <a:t>necessitats</a:t>
                      </a:r>
                      <a:r>
                        <a:rPr lang="es-ES" sz="1000" dirty="0">
                          <a:latin typeface="Arial"/>
                          <a:ea typeface="Calibri"/>
                          <a:cs typeface="Times New Roman"/>
                        </a:rPr>
                        <a:t>.</a:t>
                      </a:r>
                      <a:endParaRPr lang="ca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59" marR="6735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" name="Picture 2" descr="Resultat d'imatges de focus group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28596" y="2786062"/>
            <a:ext cx="1454427" cy="121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91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714624"/>
            <a:ext cx="762000" cy="838200"/>
          </a:xfrm>
          <a:prstGeom prst="rect">
            <a:avLst/>
          </a:prstGeom>
          <a:solidFill>
            <a:srgbClr val="7030A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931224" cy="952500"/>
          </a:xfrm>
        </p:spPr>
        <p:txBody>
          <a:bodyPr>
            <a:normAutofit/>
          </a:bodyPr>
          <a:lstStyle/>
          <a:p>
            <a:r>
              <a:rPr lang="es-ES" dirty="0" err="1" smtClean="0"/>
              <a:t>MeTACC</a:t>
            </a:r>
            <a:r>
              <a:rPr lang="es-ES" dirty="0" smtClean="0"/>
              <a:t> RB </a:t>
            </a:r>
            <a:r>
              <a:rPr lang="es-ES" dirty="0" err="1" smtClean="0"/>
              <a:t>Montseny</a:t>
            </a:r>
            <a:r>
              <a:rPr lang="es-ES" dirty="0" smtClean="0"/>
              <a:t>. Persones. </a:t>
            </a:r>
            <a:endParaRPr lang="es-ES" dirty="0"/>
          </a:p>
        </p:txBody>
      </p:sp>
      <p:pic>
        <p:nvPicPr>
          <p:cNvPr id="50178" name="Picture 2" descr="C:\Users\Anna\Dropbox\5872017A_MeTACC_RB_Montseny\55872017A_MeTACC_RB_Montseny_INFORME\Sec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928674"/>
            <a:ext cx="3144808" cy="2881450"/>
          </a:xfrm>
          <a:prstGeom prst="rect">
            <a:avLst/>
          </a:prstGeom>
          <a:noFill/>
        </p:spPr>
      </p:pic>
      <p:pic>
        <p:nvPicPr>
          <p:cNvPr id="50180" name="Picture 4" descr="C:\Users\Anna\Dropbox\5872017A_MeTACC_RB_Montseny\55872017A_MeTACC_RB_Montseny_INFORME\Perf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928674"/>
            <a:ext cx="3101734" cy="2928958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4214810" y="3071814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dirty="0" smtClean="0">
                <a:latin typeface="Arial Black" pitchFamily="34" charset="0"/>
              </a:rPr>
              <a:t>47 </a:t>
            </a:r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786194"/>
            <a:ext cx="253604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91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7931224" cy="952500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MeTACC</a:t>
            </a:r>
            <a:r>
              <a:rPr lang="es-ES" dirty="0" smtClean="0"/>
              <a:t> i </a:t>
            </a:r>
            <a:r>
              <a:rPr lang="es-ES" dirty="0" err="1" smtClean="0"/>
              <a:t>MeSACC</a:t>
            </a:r>
            <a:r>
              <a:rPr lang="es-ES" dirty="0" smtClean="0"/>
              <a:t> (Meses </a:t>
            </a:r>
            <a:r>
              <a:rPr lang="es-ES" dirty="0" err="1" smtClean="0"/>
              <a:t>Territorials</a:t>
            </a:r>
            <a:r>
              <a:rPr lang="es-ES" dirty="0" smtClean="0"/>
              <a:t> i </a:t>
            </a:r>
            <a:r>
              <a:rPr lang="es-ES" dirty="0" err="1" smtClean="0"/>
              <a:t>Sectorials</a:t>
            </a:r>
            <a:r>
              <a:rPr lang="es-ES" dirty="0" smtClean="0"/>
              <a:t> </a:t>
            </a:r>
            <a:r>
              <a:rPr lang="es-ES" dirty="0" err="1" smtClean="0"/>
              <a:t>d’Adaptació</a:t>
            </a:r>
            <a:r>
              <a:rPr lang="es-ES" dirty="0" smtClean="0"/>
              <a:t> al Canvi Climàtic)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85852" y="1357302"/>
            <a:ext cx="7429552" cy="3396208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r>
              <a:rPr lang="es-ES" dirty="0" err="1" smtClean="0"/>
              <a:t>Alt</a:t>
            </a:r>
            <a:r>
              <a:rPr lang="es-ES" dirty="0" smtClean="0"/>
              <a:t> </a:t>
            </a:r>
            <a:r>
              <a:rPr lang="es-ES" dirty="0" err="1" smtClean="0"/>
              <a:t>Penedès</a:t>
            </a:r>
            <a:endParaRPr lang="es-ES" dirty="0" smtClean="0"/>
          </a:p>
          <a:p>
            <a:r>
              <a:rPr lang="es-ES" dirty="0" smtClean="0"/>
              <a:t>Reserva de la Biosfera del </a:t>
            </a:r>
            <a:r>
              <a:rPr lang="es-ES" dirty="0" err="1" smtClean="0"/>
              <a:t>Montseny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Terres</a:t>
            </a:r>
            <a:r>
              <a:rPr lang="es-ES" dirty="0" smtClean="0"/>
              <a:t> de </a:t>
            </a:r>
            <a:r>
              <a:rPr lang="es-ES" dirty="0" err="1" smtClean="0"/>
              <a:t>l’Ebre</a:t>
            </a:r>
            <a:endParaRPr lang="es-ES" dirty="0"/>
          </a:p>
          <a:p>
            <a:pPr>
              <a:buNone/>
            </a:pP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91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931224" cy="952500"/>
          </a:xfrm>
        </p:spPr>
        <p:txBody>
          <a:bodyPr>
            <a:normAutofit/>
          </a:bodyPr>
          <a:lstStyle/>
          <a:p>
            <a:r>
              <a:rPr lang="ca-ES" dirty="0" err="1" smtClean="0"/>
              <a:t>MeTACC</a:t>
            </a:r>
            <a:r>
              <a:rPr lang="ca-ES" dirty="0" smtClean="0"/>
              <a:t> RB Montseny. Resultats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728" y="1500178"/>
            <a:ext cx="6786610" cy="2595570"/>
          </a:xfrm>
        </p:spPr>
        <p:txBody>
          <a:bodyPr>
            <a:normAutofit/>
          </a:bodyPr>
          <a:lstStyle/>
          <a:p>
            <a:pPr marL="514350" indent="-514350"/>
            <a:r>
              <a:rPr lang="ca-ES" dirty="0" smtClean="0"/>
              <a:t>La visió del territori</a:t>
            </a:r>
          </a:p>
          <a:p>
            <a:pPr marL="514350" indent="-514350"/>
            <a:r>
              <a:rPr lang="ca-ES" dirty="0" smtClean="0"/>
              <a:t>Vulnerabilitats, reptes i oportunitats</a:t>
            </a:r>
          </a:p>
          <a:p>
            <a:pPr marL="514350" indent="-514350"/>
            <a:r>
              <a:rPr lang="ca-ES" dirty="0" smtClean="0"/>
              <a:t>Estratègies d’actuació</a:t>
            </a:r>
          </a:p>
          <a:p>
            <a:pPr marL="514350" indent="-514350"/>
            <a:r>
              <a:rPr lang="ca-ES" dirty="0" smtClean="0"/>
              <a:t>Necessitats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591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>
          <a:xfrm>
            <a:off x="928662" y="881037"/>
            <a:ext cx="7034232" cy="70007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a-ES" sz="2400" dirty="0" smtClean="0"/>
              <a:t>La visió: Quina Reserva de la Biosfera volem?</a:t>
            </a:r>
            <a:r>
              <a:rPr lang="es-ES" sz="2400" dirty="0" smtClean="0"/>
              <a:t> </a:t>
            </a:r>
          </a:p>
        </p:txBody>
      </p:sp>
      <p:sp>
        <p:nvSpPr>
          <p:cNvPr id="16386" name="2 Marcador de contenido"/>
          <p:cNvSpPr>
            <a:spLocks noGrp="1"/>
          </p:cNvSpPr>
          <p:nvPr>
            <p:ph idx="1"/>
          </p:nvPr>
        </p:nvSpPr>
        <p:spPr>
          <a:xfrm>
            <a:off x="4786314" y="1500178"/>
            <a:ext cx="3900486" cy="3095636"/>
          </a:xfrm>
        </p:spPr>
        <p:txBody>
          <a:bodyPr>
            <a:normAutofit fontScale="92500" lnSpcReduction="10000"/>
          </a:bodyPr>
          <a:lstStyle/>
          <a:p>
            <a:pPr algn="ctr" eaLnBrk="1" hangingPunct="1"/>
            <a:r>
              <a:rPr lang="ca-ES" sz="2400" dirty="0" smtClean="0"/>
              <a:t>“Un territori humanitzat i viu, on l’activitat econòmica es desenvolupa sota els principis d’un ús sostenible dels recursos disponibles i l’atractiu paisatgístic es recolza en l’equilibri entre l’empremta humana i la biodiversitat del massís”.</a:t>
            </a:r>
            <a:endParaRPr lang="es-ES" sz="2400" dirty="0" smtClean="0"/>
          </a:p>
        </p:txBody>
      </p:sp>
      <p:pic>
        <p:nvPicPr>
          <p:cNvPr id="16388" name="1 Imagen" descr="La visi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52541"/>
            <a:ext cx="3723093" cy="330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0"/>
            <a:ext cx="7931224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MeTACC RB Montseny. Resultats</a:t>
            </a:r>
            <a:endParaRPr kumimoji="0" lang="ca-ES" sz="3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931224" cy="952500"/>
          </a:xfrm>
        </p:spPr>
        <p:txBody>
          <a:bodyPr>
            <a:normAutofit/>
          </a:bodyPr>
          <a:lstStyle/>
          <a:p>
            <a:r>
              <a:rPr lang="ca-ES" dirty="0" err="1" smtClean="0"/>
              <a:t>MeTACC</a:t>
            </a:r>
            <a:r>
              <a:rPr lang="ca-ES" dirty="0" smtClean="0"/>
              <a:t> RB Montseny. Resultats</a:t>
            </a:r>
            <a:endParaRPr lang="ca-ES" dirty="0"/>
          </a:p>
        </p:txBody>
      </p:sp>
      <p:graphicFrame>
        <p:nvGraphicFramePr>
          <p:cNvPr id="13" name="12 Diagrama"/>
          <p:cNvGraphicFramePr/>
          <p:nvPr/>
        </p:nvGraphicFramePr>
        <p:xfrm>
          <a:off x="1500166" y="78579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2714612" y="185736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chemeClr val="bg1"/>
                </a:solidFill>
              </a:rPr>
              <a:t>Reptes</a:t>
            </a:r>
            <a:endParaRPr lang="ca-ES" b="1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500694" y="400050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Motors</a:t>
            </a:r>
            <a:endParaRPr lang="ca-ES" b="1" dirty="0"/>
          </a:p>
        </p:txBody>
      </p:sp>
    </p:spTree>
    <p:extLst>
      <p:ext uri="{BB962C8B-B14F-4D97-AF65-F5344CB8AC3E}">
        <p14:creationId xmlns:p14="http://schemas.microsoft.com/office/powerpoint/2010/main" val="38591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931224" cy="952500"/>
          </a:xfrm>
        </p:spPr>
        <p:txBody>
          <a:bodyPr>
            <a:normAutofit/>
          </a:bodyPr>
          <a:lstStyle/>
          <a:p>
            <a:r>
              <a:rPr lang="ca-ES" dirty="0" err="1" smtClean="0"/>
              <a:t>MeTACC</a:t>
            </a:r>
            <a:r>
              <a:rPr lang="ca-ES" dirty="0" smtClean="0"/>
              <a:t> RB Montseny. Resultats</a:t>
            </a:r>
            <a:endParaRPr lang="ca-ES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1643042" y="8572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4000496" y="2500310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/>
              <a:t>Eixos prioritaris d’actuació</a:t>
            </a:r>
            <a:endParaRPr lang="ca-ES" b="1" dirty="0"/>
          </a:p>
        </p:txBody>
      </p:sp>
    </p:spTree>
    <p:extLst>
      <p:ext uri="{BB962C8B-B14F-4D97-AF65-F5344CB8AC3E}">
        <p14:creationId xmlns:p14="http://schemas.microsoft.com/office/powerpoint/2010/main" val="38591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931224" cy="952500"/>
          </a:xfrm>
        </p:spPr>
        <p:txBody>
          <a:bodyPr>
            <a:normAutofit/>
          </a:bodyPr>
          <a:lstStyle/>
          <a:p>
            <a:r>
              <a:rPr lang="ca-ES" dirty="0" err="1" smtClean="0"/>
              <a:t>MeTACC</a:t>
            </a:r>
            <a:r>
              <a:rPr lang="ca-ES" dirty="0" smtClean="0"/>
              <a:t> RB Montseny. Resultats</a:t>
            </a:r>
            <a:endParaRPr lang="ca-ES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2285984" y="9286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91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931224" cy="952500"/>
          </a:xfrm>
        </p:spPr>
        <p:txBody>
          <a:bodyPr>
            <a:normAutofit/>
          </a:bodyPr>
          <a:lstStyle/>
          <a:p>
            <a:r>
              <a:rPr lang="ca-ES" dirty="0" err="1" smtClean="0"/>
              <a:t>MeTACC</a:t>
            </a:r>
            <a:r>
              <a:rPr lang="ca-ES" dirty="0" smtClean="0"/>
              <a:t> RB Montseny. Resultats</a:t>
            </a:r>
            <a:endParaRPr lang="ca-ES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2500298" y="1000112"/>
          <a:ext cx="5524496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91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931224" cy="952500"/>
          </a:xfrm>
        </p:spPr>
        <p:txBody>
          <a:bodyPr>
            <a:normAutofit/>
          </a:bodyPr>
          <a:lstStyle/>
          <a:p>
            <a:r>
              <a:rPr lang="ca-ES" dirty="0" err="1" smtClean="0"/>
              <a:t>MeTACC</a:t>
            </a:r>
            <a:r>
              <a:rPr lang="ca-ES" dirty="0" smtClean="0"/>
              <a:t> RB Montseny. Resultats</a:t>
            </a:r>
            <a:endParaRPr lang="ca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428728" y="1500178"/>
            <a:ext cx="6143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dirty="0" smtClean="0">
                <a:latin typeface="Arial Black" pitchFamily="34" charset="0"/>
              </a:rPr>
              <a:t>No partim de zero!!!!!</a:t>
            </a:r>
            <a:endParaRPr lang="ca-ES" sz="4000" dirty="0">
              <a:latin typeface="Arial Black" pitchFamily="34" charset="0"/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2643174" y="2428872"/>
            <a:ext cx="3843358" cy="1016000"/>
            <a:chOff x="2133600" y="1523999"/>
            <a:chExt cx="1828800" cy="1016000"/>
          </a:xfrm>
        </p:grpSpPr>
        <p:sp>
          <p:nvSpPr>
            <p:cNvPr id="7" name="6 Rectángulo redondeado"/>
            <p:cNvSpPr/>
            <p:nvPr/>
          </p:nvSpPr>
          <p:spPr>
            <a:xfrm>
              <a:off x="2133600" y="1523999"/>
              <a:ext cx="1828800" cy="10160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2183197" y="1573596"/>
              <a:ext cx="1729606" cy="916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2400" b="1" kern="1200" dirty="0" smtClean="0"/>
                <a:t>32 accions en marxa identificades</a:t>
              </a:r>
              <a:endParaRPr lang="ca-ES" sz="2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591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931224" cy="952500"/>
          </a:xfrm>
        </p:spPr>
        <p:txBody>
          <a:bodyPr>
            <a:normAutofit/>
          </a:bodyPr>
          <a:lstStyle/>
          <a:p>
            <a:r>
              <a:rPr lang="ca-ES" dirty="0" err="1" smtClean="0"/>
              <a:t>MeTACC</a:t>
            </a:r>
            <a:r>
              <a:rPr lang="ca-ES" dirty="0" smtClean="0"/>
              <a:t> RB Montseny. Resultats</a:t>
            </a:r>
            <a:endParaRPr lang="ca-ES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524000" y="8255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91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931224" cy="952500"/>
          </a:xfrm>
        </p:spPr>
        <p:txBody>
          <a:bodyPr>
            <a:normAutofit/>
          </a:bodyPr>
          <a:lstStyle/>
          <a:p>
            <a:r>
              <a:rPr lang="ca-ES" dirty="0" err="1" smtClean="0"/>
              <a:t>MeTACC</a:t>
            </a:r>
            <a:r>
              <a:rPr lang="ca-ES" dirty="0" smtClean="0"/>
              <a:t> RB Montseny. Resultats</a:t>
            </a:r>
            <a:endParaRPr lang="ca-ES" dirty="0"/>
          </a:p>
        </p:txBody>
      </p:sp>
      <p:graphicFrame>
        <p:nvGraphicFramePr>
          <p:cNvPr id="5" name="4 Diagrama"/>
          <p:cNvGraphicFramePr/>
          <p:nvPr/>
        </p:nvGraphicFramePr>
        <p:xfrm>
          <a:off x="1524000" y="825500"/>
          <a:ext cx="5976958" cy="353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428992" y="3857632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600" dirty="0" smtClean="0">
                <a:latin typeface="Arial" pitchFamily="34" charset="0"/>
                <a:cs typeface="Arial" pitchFamily="34" charset="0"/>
              </a:rPr>
              <a:t>Cap al pla d’acció</a:t>
            </a:r>
            <a:endParaRPr lang="ca-E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Moltes</a:t>
            </a:r>
            <a:r>
              <a:rPr lang="es-ES" dirty="0" smtClean="0"/>
              <a:t> </a:t>
            </a:r>
            <a:r>
              <a:rPr lang="es-ES" dirty="0" err="1" smtClean="0"/>
              <a:t>gràcies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>per la </a:t>
            </a:r>
            <a:r>
              <a:rPr lang="es-ES" dirty="0" err="1" smtClean="0"/>
              <a:t>vostra</a:t>
            </a:r>
            <a:r>
              <a:rPr lang="es-ES" dirty="0" smtClean="0"/>
              <a:t> </a:t>
            </a:r>
            <a:r>
              <a:rPr lang="es-ES" dirty="0" err="1" smtClean="0"/>
              <a:t>atenció</a:t>
            </a:r>
            <a:r>
              <a:rPr lang="es-ES" dirty="0" smtClean="0"/>
              <a:t>!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857224" y="3857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dirty="0" smtClean="0">
                <a:hlinkClick r:id="rId2"/>
              </a:rPr>
              <a:t>life.clinomics@diba.cat</a:t>
            </a:r>
            <a:endParaRPr lang="es-ES" dirty="0" smtClean="0"/>
          </a:p>
        </p:txBody>
      </p:sp>
      <p:pic>
        <p:nvPicPr>
          <p:cNvPr id="6" name="5 Imagen" descr="Logo_2016_s_adreç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929070"/>
            <a:ext cx="2501834" cy="656131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3286116" y="35004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es-ES" dirty="0" smtClean="0"/>
              <a:t>Anna Martín</a:t>
            </a:r>
          </a:p>
        </p:txBody>
      </p:sp>
    </p:spTree>
    <p:extLst>
      <p:ext uri="{BB962C8B-B14F-4D97-AF65-F5344CB8AC3E}">
        <p14:creationId xmlns:p14="http://schemas.microsoft.com/office/powerpoint/2010/main" val="30234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5987008" cy="952500"/>
          </a:xfrm>
        </p:spPr>
        <p:txBody>
          <a:bodyPr>
            <a:normAutofit/>
          </a:bodyPr>
          <a:lstStyle/>
          <a:p>
            <a:r>
              <a:rPr lang="es-ES" dirty="0" smtClean="0"/>
              <a:t>METACC </a:t>
            </a:r>
            <a:r>
              <a:rPr lang="es-ES" dirty="0" err="1" smtClean="0"/>
              <a:t>Alt</a:t>
            </a:r>
            <a:r>
              <a:rPr lang="es-ES" dirty="0" smtClean="0"/>
              <a:t> </a:t>
            </a:r>
            <a:r>
              <a:rPr lang="es-ES" dirty="0" err="1" smtClean="0"/>
              <a:t>Penedès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Pobresa</a:t>
            </a:r>
            <a:r>
              <a:rPr lang="es-ES" dirty="0" smtClean="0"/>
              <a:t> Laboral</a:t>
            </a:r>
          </a:p>
          <a:p>
            <a:r>
              <a:rPr lang="es-ES" dirty="0" err="1" smtClean="0"/>
              <a:t>Pobresa</a:t>
            </a:r>
            <a:r>
              <a:rPr lang="es-ES" dirty="0" smtClean="0"/>
              <a:t> Infantil</a:t>
            </a:r>
          </a:p>
          <a:p>
            <a:r>
              <a:rPr lang="es-ES" dirty="0" err="1" smtClean="0"/>
              <a:t>Pobresa</a:t>
            </a:r>
            <a:endParaRPr lang="es-ES" dirty="0"/>
          </a:p>
          <a:p>
            <a:r>
              <a:rPr lang="es-ES" dirty="0" err="1" smtClean="0"/>
              <a:t>Pobresa</a:t>
            </a:r>
            <a:r>
              <a:rPr lang="es-ES" dirty="0" smtClean="0"/>
              <a:t> Laboral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7340"/>
            <a:ext cx="72771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91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5987008" cy="952500"/>
          </a:xfrm>
        </p:spPr>
        <p:txBody>
          <a:bodyPr>
            <a:normAutofit/>
          </a:bodyPr>
          <a:lstStyle/>
          <a:p>
            <a:r>
              <a:rPr lang="es-ES" dirty="0" err="1" smtClean="0"/>
              <a:t>MeTACC</a:t>
            </a:r>
            <a:r>
              <a:rPr lang="es-ES" dirty="0" smtClean="0"/>
              <a:t> </a:t>
            </a:r>
            <a:r>
              <a:rPr lang="es-ES" dirty="0" err="1" smtClean="0"/>
              <a:t>Terres</a:t>
            </a:r>
            <a:r>
              <a:rPr lang="es-ES" dirty="0" smtClean="0"/>
              <a:t> de </a:t>
            </a:r>
            <a:r>
              <a:rPr lang="es-ES" dirty="0" err="1" smtClean="0"/>
              <a:t>l’Ebre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925" y="1990725"/>
            <a:ext cx="57721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91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4 Diagrama">
            <a:extLst>
              <a:ext uri="{FF2B5EF4-FFF2-40B4-BE49-F238E27FC236}">
                <a16:creationId xmlns:a16="http://schemas.microsoft.com/office/drawing/2014/main" xmlns="" id="{7A851405-7CEE-4A06-9602-81205CF92D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6763517"/>
              </p:ext>
            </p:extLst>
          </p:nvPr>
        </p:nvGraphicFramePr>
        <p:xfrm>
          <a:off x="671750" y="2113037"/>
          <a:ext cx="7909802" cy="2374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85065" y="1657367"/>
            <a:ext cx="7596554" cy="2830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5" name="3 Título"/>
          <p:cNvSpPr txBox="1">
            <a:spLocks/>
          </p:cNvSpPr>
          <p:nvPr/>
        </p:nvSpPr>
        <p:spPr>
          <a:xfrm>
            <a:off x="202078" y="1054307"/>
            <a:ext cx="6447486" cy="328057"/>
          </a:xfrm>
          <a:prstGeom prst="rect">
            <a:avLst/>
          </a:prstGeom>
        </p:spPr>
        <p:txBody>
          <a:bodyPr vert="horz" lIns="81043" tIns="40522" rIns="81043" bIns="40522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ESTRUCTURA DEL PROCÉS</a:t>
            </a:r>
          </a:p>
        </p:txBody>
      </p:sp>
      <p:grpSp>
        <p:nvGrpSpPr>
          <p:cNvPr id="2" name="Grupo 21">
            <a:extLst>
              <a:ext uri="{FF2B5EF4-FFF2-40B4-BE49-F238E27FC236}">
                <a16:creationId xmlns:a16="http://schemas.microsoft.com/office/drawing/2014/main" xmlns="" id="{B1024CED-0FAF-4EAB-8A30-1AB7A62643BA}"/>
              </a:ext>
            </a:extLst>
          </p:cNvPr>
          <p:cNvGrpSpPr/>
          <p:nvPr/>
        </p:nvGrpSpPr>
        <p:grpSpPr>
          <a:xfrm>
            <a:off x="512023" y="4554409"/>
            <a:ext cx="8109209" cy="583008"/>
            <a:chOff x="200472" y="4297660"/>
            <a:chExt cx="8784976" cy="699610"/>
          </a:xfrm>
        </p:grpSpPr>
        <p:sp>
          <p:nvSpPr>
            <p:cNvPr id="9" name="7 Rectángulo redondeado"/>
            <p:cNvSpPr/>
            <p:nvPr/>
          </p:nvSpPr>
          <p:spPr>
            <a:xfrm>
              <a:off x="200472" y="4297660"/>
              <a:ext cx="8784976" cy="699610"/>
            </a:xfrm>
            <a:prstGeom prst="stripedRightArrow">
              <a:avLst/>
            </a:prstGeom>
            <a:gradFill flip="none" rotWithShape="1">
              <a:gsLst>
                <a:gs pos="0">
                  <a:srgbClr val="F4EE00"/>
                </a:gs>
                <a:gs pos="50000">
                  <a:srgbClr val="FF9900"/>
                </a:gs>
                <a:gs pos="100000">
                  <a:srgbClr val="FF0000"/>
                </a:gs>
              </a:gsLst>
              <a:lin ang="0" scaled="1"/>
              <a:tileRect/>
            </a:gra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ángulo 3"/>
            <p:cNvSpPr/>
            <p:nvPr/>
          </p:nvSpPr>
          <p:spPr>
            <a:xfrm>
              <a:off x="2707532" y="4460084"/>
              <a:ext cx="3728937" cy="4099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7879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Informació continuada i recíproca</a:t>
              </a:r>
            </a:p>
          </p:txBody>
        </p:sp>
      </p:grp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xmlns="" id="{30AA3AC8-BD9D-4C29-9413-78CFC7AD327D}"/>
              </a:ext>
            </a:extLst>
          </p:cNvPr>
          <p:cNvSpPr txBox="1">
            <a:spLocks/>
          </p:cNvSpPr>
          <p:nvPr/>
        </p:nvSpPr>
        <p:spPr>
          <a:xfrm>
            <a:off x="885065" y="1657367"/>
            <a:ext cx="7596554" cy="2830173"/>
          </a:xfrm>
          <a:prstGeom prst="rect">
            <a:avLst/>
          </a:prstGeom>
        </p:spPr>
        <p:txBody>
          <a:bodyPr vert="horz" lIns="81043" tIns="40522" rIns="81043" bIns="4052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b="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pSp>
        <p:nvGrpSpPr>
          <p:cNvPr id="6" name="2 Grupo">
            <a:extLst>
              <a:ext uri="{FF2B5EF4-FFF2-40B4-BE49-F238E27FC236}">
                <a16:creationId xmlns:a16="http://schemas.microsoft.com/office/drawing/2014/main" xmlns="" id="{B08A25F9-C9E3-4643-83E3-32CE9F84DF52}"/>
              </a:ext>
            </a:extLst>
          </p:cNvPr>
          <p:cNvGrpSpPr/>
          <p:nvPr/>
        </p:nvGrpSpPr>
        <p:grpSpPr>
          <a:xfrm>
            <a:off x="405896" y="1417340"/>
            <a:ext cx="8332209" cy="583010"/>
            <a:chOff x="536246" y="2381134"/>
            <a:chExt cx="9026560" cy="699612"/>
          </a:xfrm>
        </p:grpSpPr>
        <p:sp>
          <p:nvSpPr>
            <p:cNvPr id="13" name="7 Rectángulo redondeado">
              <a:extLst>
                <a:ext uri="{FF2B5EF4-FFF2-40B4-BE49-F238E27FC236}">
                  <a16:creationId xmlns:a16="http://schemas.microsoft.com/office/drawing/2014/main" xmlns="" id="{4E3475C7-A28F-4BD8-B202-520C394E6C33}"/>
                </a:ext>
              </a:extLst>
            </p:cNvPr>
            <p:cNvSpPr/>
            <p:nvPr/>
          </p:nvSpPr>
          <p:spPr>
            <a:xfrm>
              <a:off x="536246" y="2381136"/>
              <a:ext cx="2256514" cy="699610"/>
            </a:xfrm>
            <a:prstGeom prst="stripedRightArrow">
              <a:avLst/>
            </a:prstGeom>
            <a:gradFill flip="none" rotWithShape="1">
              <a:gsLst>
                <a:gs pos="0">
                  <a:srgbClr val="F4EE00"/>
                </a:gs>
                <a:gs pos="86000">
                  <a:srgbClr val="FF9900"/>
                </a:gs>
                <a:gs pos="100000">
                  <a:srgbClr val="FF0000"/>
                </a:gs>
              </a:gsLst>
              <a:lin ang="0" scaled="1"/>
              <a:tileRect/>
            </a:gra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7 Rectángulo">
              <a:extLst>
                <a:ext uri="{FF2B5EF4-FFF2-40B4-BE49-F238E27FC236}">
                  <a16:creationId xmlns:a16="http://schemas.microsoft.com/office/drawing/2014/main" xmlns="" id="{98EFF6DF-E30D-411C-8C6C-426E3B459BCA}"/>
                </a:ext>
              </a:extLst>
            </p:cNvPr>
            <p:cNvSpPr/>
            <p:nvPr/>
          </p:nvSpPr>
          <p:spPr>
            <a:xfrm>
              <a:off x="752270" y="2608754"/>
              <a:ext cx="1752457" cy="2443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spAutoFit/>
            </a:bodyPr>
            <a:lstStyle/>
            <a:p>
              <a:pPr algn="ctr" defTabSz="7879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Maig / juny 2017</a:t>
              </a:r>
            </a:p>
          </p:txBody>
        </p:sp>
        <p:sp>
          <p:nvSpPr>
            <p:cNvPr id="15" name="7 Rectángulo redondeado">
              <a:extLst>
                <a:ext uri="{FF2B5EF4-FFF2-40B4-BE49-F238E27FC236}">
                  <a16:creationId xmlns:a16="http://schemas.microsoft.com/office/drawing/2014/main" xmlns="" id="{297A731E-77E9-46C7-9426-046BDBAAA2DF}"/>
                </a:ext>
              </a:extLst>
            </p:cNvPr>
            <p:cNvSpPr/>
            <p:nvPr/>
          </p:nvSpPr>
          <p:spPr>
            <a:xfrm>
              <a:off x="2792760" y="2381135"/>
              <a:ext cx="2256514" cy="699610"/>
            </a:xfrm>
            <a:prstGeom prst="stripedRightArrow">
              <a:avLst/>
            </a:prstGeom>
            <a:gradFill flip="none" rotWithShape="1">
              <a:gsLst>
                <a:gs pos="0">
                  <a:srgbClr val="F4EE00"/>
                </a:gs>
                <a:gs pos="86000">
                  <a:srgbClr val="FF9900"/>
                </a:gs>
                <a:gs pos="100000">
                  <a:srgbClr val="FF0000"/>
                </a:gs>
              </a:gsLst>
              <a:lin ang="0" scaled="1"/>
              <a:tileRect/>
            </a:gra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9 Rectángulo">
              <a:extLst>
                <a:ext uri="{FF2B5EF4-FFF2-40B4-BE49-F238E27FC236}">
                  <a16:creationId xmlns:a16="http://schemas.microsoft.com/office/drawing/2014/main" xmlns="" id="{F3624CB4-07D7-447B-ADCC-F84D8B5B7DA7}"/>
                </a:ext>
              </a:extLst>
            </p:cNvPr>
            <p:cNvSpPr/>
            <p:nvPr/>
          </p:nvSpPr>
          <p:spPr>
            <a:xfrm>
              <a:off x="2936776" y="2608754"/>
              <a:ext cx="1944216" cy="2443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spAutoFit/>
            </a:bodyPr>
            <a:lstStyle/>
            <a:p>
              <a:pPr algn="ctr" defTabSz="7879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Setembre/octubre 2017</a:t>
              </a:r>
            </a:p>
          </p:txBody>
        </p:sp>
        <p:sp>
          <p:nvSpPr>
            <p:cNvPr id="17" name="7 Rectángulo redondeado">
              <a:extLst>
                <a:ext uri="{FF2B5EF4-FFF2-40B4-BE49-F238E27FC236}">
                  <a16:creationId xmlns:a16="http://schemas.microsoft.com/office/drawing/2014/main" xmlns="" id="{6E5AC45B-425B-4F38-912E-B8BA4780885E}"/>
                </a:ext>
              </a:extLst>
            </p:cNvPr>
            <p:cNvSpPr/>
            <p:nvPr/>
          </p:nvSpPr>
          <p:spPr>
            <a:xfrm>
              <a:off x="5043706" y="2381136"/>
              <a:ext cx="2256514" cy="699610"/>
            </a:xfrm>
            <a:prstGeom prst="stripedRightArrow">
              <a:avLst/>
            </a:prstGeom>
            <a:gradFill flip="none" rotWithShape="1">
              <a:gsLst>
                <a:gs pos="0">
                  <a:srgbClr val="F4EE00"/>
                </a:gs>
                <a:gs pos="86000">
                  <a:srgbClr val="FF9900"/>
                </a:gs>
                <a:gs pos="100000">
                  <a:srgbClr val="FF0000"/>
                </a:gs>
              </a:gsLst>
              <a:lin ang="0" scaled="1"/>
              <a:tileRect/>
            </a:gra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11 Rectángulo">
              <a:extLst>
                <a:ext uri="{FF2B5EF4-FFF2-40B4-BE49-F238E27FC236}">
                  <a16:creationId xmlns:a16="http://schemas.microsoft.com/office/drawing/2014/main" xmlns="" id="{13BF626F-90E4-40DC-BDF6-3DAD7D2B29E4}"/>
                </a:ext>
              </a:extLst>
            </p:cNvPr>
            <p:cNvSpPr/>
            <p:nvPr/>
          </p:nvSpPr>
          <p:spPr>
            <a:xfrm>
              <a:off x="5187722" y="2608754"/>
              <a:ext cx="2112498" cy="2443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spAutoFit/>
            </a:bodyPr>
            <a:lstStyle/>
            <a:p>
              <a:pPr algn="ctr" defTabSz="7879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Novembre 2017/Gener 2018</a:t>
              </a:r>
            </a:p>
          </p:txBody>
        </p:sp>
        <p:sp>
          <p:nvSpPr>
            <p:cNvPr id="19" name="7 Rectángulo redondeado">
              <a:extLst>
                <a:ext uri="{FF2B5EF4-FFF2-40B4-BE49-F238E27FC236}">
                  <a16:creationId xmlns:a16="http://schemas.microsoft.com/office/drawing/2014/main" xmlns="" id="{CB486B92-319A-4D11-B614-69551AB8583D}"/>
                </a:ext>
              </a:extLst>
            </p:cNvPr>
            <p:cNvSpPr/>
            <p:nvPr/>
          </p:nvSpPr>
          <p:spPr>
            <a:xfrm>
              <a:off x="7306292" y="2381134"/>
              <a:ext cx="2256514" cy="699610"/>
            </a:xfrm>
            <a:prstGeom prst="stripedRightArrow">
              <a:avLst/>
            </a:prstGeom>
            <a:gradFill flip="none" rotWithShape="1">
              <a:gsLst>
                <a:gs pos="0">
                  <a:srgbClr val="F4EE00"/>
                </a:gs>
                <a:gs pos="86000">
                  <a:srgbClr val="FF9900"/>
                </a:gs>
                <a:gs pos="100000">
                  <a:srgbClr val="FF0000"/>
                </a:gs>
              </a:gsLst>
              <a:lin ang="0" scaled="1"/>
              <a:tileRect/>
            </a:gradFill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13 Rectángulo">
              <a:extLst>
                <a:ext uri="{FF2B5EF4-FFF2-40B4-BE49-F238E27FC236}">
                  <a16:creationId xmlns:a16="http://schemas.microsoft.com/office/drawing/2014/main" xmlns="" id="{8C5BEEAD-4644-4C3F-9AF7-9A771B786AD7}"/>
                </a:ext>
              </a:extLst>
            </p:cNvPr>
            <p:cNvSpPr/>
            <p:nvPr/>
          </p:nvSpPr>
          <p:spPr>
            <a:xfrm>
              <a:off x="7450308" y="2608752"/>
              <a:ext cx="2112498" cy="2443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spAutoFit/>
            </a:bodyPr>
            <a:lstStyle/>
            <a:p>
              <a:pPr algn="ctr" defTabSz="78792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</a:rPr>
                <a:t>Abril/maig 2018</a:t>
              </a:r>
            </a:p>
          </p:txBody>
        </p:sp>
      </p:grpSp>
      <p:sp>
        <p:nvSpPr>
          <p:cNvPr id="25" name="1 Título">
            <a:extLst>
              <a:ext uri="{FF2B5EF4-FFF2-40B4-BE49-F238E27FC236}">
                <a16:creationId xmlns:a16="http://schemas.microsoft.com/office/drawing/2014/main" xmlns="" id="{14726AFD-FCBF-417D-8086-485E645C83A6}"/>
              </a:ext>
            </a:extLst>
          </p:cNvPr>
          <p:cNvSpPr txBox="1">
            <a:spLocks/>
          </p:cNvSpPr>
          <p:nvPr/>
        </p:nvSpPr>
        <p:spPr>
          <a:xfrm>
            <a:off x="200473" y="15041"/>
            <a:ext cx="8939336" cy="943610"/>
          </a:xfrm>
          <a:prstGeom prst="rect">
            <a:avLst/>
          </a:prstGeom>
        </p:spPr>
        <p:txBody>
          <a:bodyPr vert="horz" lIns="81043" tIns="40522" rIns="81043" bIns="40522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ca-ES" sz="2800" dirty="0"/>
              <a:t>Procés participatiu per a l’elaboració de l’Estratègia i els Plans d’Acció per a l’adaptació al canvi climàtic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76869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>
            <a:extLst>
              <a:ext uri="{FF2B5EF4-FFF2-40B4-BE49-F238E27FC236}">
                <a16:creationId xmlns:a16="http://schemas.microsoft.com/office/drawing/2014/main" xmlns="" id="{FD9A3E95-0FD6-43F4-8BC5-6B136BE36837}"/>
              </a:ext>
            </a:extLst>
          </p:cNvPr>
          <p:cNvSpPr txBox="1">
            <a:spLocks/>
          </p:cNvSpPr>
          <p:nvPr/>
        </p:nvSpPr>
        <p:spPr>
          <a:xfrm>
            <a:off x="202078" y="1054307"/>
            <a:ext cx="6447486" cy="328057"/>
          </a:xfrm>
          <a:prstGeom prst="rect">
            <a:avLst/>
          </a:prstGeom>
        </p:spPr>
        <p:txBody>
          <a:bodyPr vert="horz" lIns="81043" tIns="40522" rIns="81043" bIns="40522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DADES RESUM DEL PROCÉS</a:t>
            </a: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xmlns="" id="{3A2BAA84-7BC1-4BC4-8380-DE078509FE10}"/>
              </a:ext>
            </a:extLst>
          </p:cNvPr>
          <p:cNvSpPr txBox="1">
            <a:spLocks/>
          </p:cNvSpPr>
          <p:nvPr/>
        </p:nvSpPr>
        <p:spPr>
          <a:xfrm>
            <a:off x="200473" y="15041"/>
            <a:ext cx="8939336" cy="943610"/>
          </a:xfrm>
          <a:prstGeom prst="rect">
            <a:avLst/>
          </a:prstGeom>
        </p:spPr>
        <p:txBody>
          <a:bodyPr vert="horz" lIns="81043" tIns="40522" rIns="81043" bIns="40522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ca-ES" sz="2800" dirty="0"/>
              <a:t>Procés participatiu per a l’elaboració de l’Estratègia i els Plans d’Acció per a l’adaptació al canvi climàtic</a:t>
            </a:r>
            <a:endParaRPr lang="es-ES" sz="2800" dirty="0"/>
          </a:p>
        </p:txBody>
      </p:sp>
      <p:graphicFrame>
        <p:nvGraphicFramePr>
          <p:cNvPr id="4" name="3 Tabla">
            <a:extLst>
              <a:ext uri="{FF2B5EF4-FFF2-40B4-BE49-F238E27FC236}">
                <a16:creationId xmlns:a16="http://schemas.microsoft.com/office/drawing/2014/main" xmlns="" id="{BCC79FE1-D849-4439-A9C5-1210DDD22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929397"/>
              </p:ext>
            </p:extLst>
          </p:nvPr>
        </p:nvGraphicFramePr>
        <p:xfrm>
          <a:off x="1825301" y="1846740"/>
          <a:ext cx="5689678" cy="202152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739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2044">
                  <a:extLst>
                    <a:ext uri="{9D8B030D-6E8A-4147-A177-3AD203B41FA5}">
                      <a16:colId xmlns:a16="http://schemas.microsoft.com/office/drawing/2014/main" xmlns="" val="1668759194"/>
                    </a:ext>
                  </a:extLst>
                </a:gridCol>
                <a:gridCol w="1008514">
                  <a:extLst>
                    <a:ext uri="{9D8B030D-6E8A-4147-A177-3AD203B41FA5}">
                      <a16:colId xmlns:a16="http://schemas.microsoft.com/office/drawing/2014/main" xmlns="" val="2780935893"/>
                    </a:ext>
                  </a:extLst>
                </a:gridCol>
              </a:tblGrid>
              <a:tr h="349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900" b="1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DADES</a:t>
                      </a:r>
                    </a:p>
                  </a:txBody>
                  <a:tcPr marL="63305" marR="6330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1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1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Freqüència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1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1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Representació sobre total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1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18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900" b="1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SESSIONS REALITZADES</a:t>
                      </a:r>
                    </a:p>
                  </a:txBody>
                  <a:tcPr marL="63305" marR="6330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a-ES" sz="900" b="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1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900" b="1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CONSULTES ONLINE REALITZADES</a:t>
                      </a:r>
                    </a:p>
                  </a:txBody>
                  <a:tcPr marL="63305" marR="6330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a-ES" sz="900" b="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1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1938583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900" b="1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TOTAL PARTICIPANTS SESSIONS</a:t>
                      </a:r>
                    </a:p>
                  </a:txBody>
                  <a:tcPr marL="63305" marR="6330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49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38,6%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3006">
                <a:tc>
                  <a:txBody>
                    <a:bodyPr/>
                    <a:lstStyle/>
                    <a:p>
                      <a:pPr marL="628650" lvl="1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1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Sector Econòmic</a:t>
                      </a:r>
                    </a:p>
                    <a:p>
                      <a:pPr marL="628650" lvl="1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1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Sector Públic</a:t>
                      </a:r>
                    </a:p>
                    <a:p>
                      <a:pPr marL="628650" lvl="1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1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Sector Experts</a:t>
                      </a:r>
                    </a:p>
                    <a:p>
                      <a:pPr marL="628650" lvl="1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900" b="1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Sector Social</a:t>
                      </a:r>
                    </a:p>
                  </a:txBody>
                  <a:tcPr marL="63305" marR="6330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19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17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39,6%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36,2%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31,8%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60,0%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0072305"/>
                  </a:ext>
                </a:extLst>
              </a:tr>
              <a:tr h="2271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900" b="1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TOTAL PARICIPANTS CONSULTES ONLINE</a:t>
                      </a:r>
                    </a:p>
                  </a:txBody>
                  <a:tcPr marL="63305" marR="6330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59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46,5%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77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85065" y="1657367"/>
            <a:ext cx="7596554" cy="2830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5" name="3 Título"/>
          <p:cNvSpPr txBox="1">
            <a:spLocks/>
          </p:cNvSpPr>
          <p:nvPr/>
        </p:nvSpPr>
        <p:spPr>
          <a:xfrm>
            <a:off x="200472" y="1105507"/>
            <a:ext cx="6447486" cy="328057"/>
          </a:xfrm>
          <a:prstGeom prst="rect">
            <a:avLst/>
          </a:prstGeom>
        </p:spPr>
        <p:txBody>
          <a:bodyPr vert="horz" lIns="81043" tIns="40522" rIns="81043" bIns="40522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SESSIONS DE CONSTITUCIÓ</a:t>
            </a:r>
          </a:p>
        </p:txBody>
      </p:sp>
      <p:grpSp>
        <p:nvGrpSpPr>
          <p:cNvPr id="2" name="11 Grupo"/>
          <p:cNvGrpSpPr/>
          <p:nvPr/>
        </p:nvGrpSpPr>
        <p:grpSpPr>
          <a:xfrm>
            <a:off x="663333" y="1843623"/>
            <a:ext cx="2822435" cy="1925429"/>
            <a:chOff x="3424181" y="2273742"/>
            <a:chExt cx="3057638" cy="2310515"/>
          </a:xfrm>
        </p:grpSpPr>
        <p:grpSp>
          <p:nvGrpSpPr>
            <p:cNvPr id="4" name="4 Grupo"/>
            <p:cNvGrpSpPr/>
            <p:nvPr/>
          </p:nvGrpSpPr>
          <p:grpSpPr>
            <a:xfrm>
              <a:off x="3424181" y="2487415"/>
              <a:ext cx="1910181" cy="995343"/>
              <a:chOff x="3705" y="858771"/>
              <a:chExt cx="1910181" cy="995343"/>
            </a:xfrm>
          </p:grpSpPr>
          <p:sp>
            <p:nvSpPr>
              <p:cNvPr id="13" name="9 Rectángulo redondeado"/>
              <p:cNvSpPr/>
              <p:nvPr/>
            </p:nvSpPr>
            <p:spPr>
              <a:xfrm>
                <a:off x="3705" y="858771"/>
                <a:ext cx="1910181" cy="995343"/>
              </a:xfrm>
              <a:prstGeom prst="roundRect">
                <a:avLst>
                  <a:gd name="adj" fmla="val 10000"/>
                </a:avLst>
              </a:prstGeom>
              <a:solidFill>
                <a:sysClr val="window" lastClr="FFFFFF">
                  <a:alpha val="90000"/>
                  <a:hueOff val="0"/>
                  <a:satOff val="0"/>
                  <a:lumOff val="0"/>
                  <a:alphaOff val="0"/>
                </a:sysClr>
              </a:solidFill>
              <a:ln w="254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</a:ln>
              <a:effectLst/>
            </p:spPr>
          </p:sp>
          <p:sp>
            <p:nvSpPr>
              <p:cNvPr id="14" name="10 Rectángulo"/>
              <p:cNvSpPr/>
              <p:nvPr/>
            </p:nvSpPr>
            <p:spPr>
              <a:xfrm>
                <a:off x="26611" y="881677"/>
                <a:ext cx="1864369" cy="73624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123825" tIns="72000" rIns="123825" bIns="123825" numCol="1" spcCol="1270" anchor="t" anchorCtr="0">
                <a:noAutofit/>
              </a:bodyPr>
              <a:lstStyle/>
              <a:p>
                <a:pPr marL="101304" lvl="1" indent="-101304" defTabSz="472752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ca-ES" sz="1100" kern="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/>
                  </a:rPr>
                  <a:t>Sessió constitució </a:t>
                </a:r>
                <a:r>
                  <a:rPr lang="ca-ES" sz="1100" kern="0" dirty="0" err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/>
                  </a:rPr>
                  <a:t>MeTACC</a:t>
                </a:r>
                <a:endParaRPr lang="ca-ES" sz="11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endParaRPr>
              </a:p>
              <a:p>
                <a:pPr marL="101304" lvl="1" indent="-101304" defTabSz="472752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ca-ES" sz="1100" kern="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/>
                  </a:rPr>
                  <a:t>Sessions constitució </a:t>
                </a:r>
                <a:r>
                  <a:rPr lang="ca-ES" sz="1100" kern="0" dirty="0" err="1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Calibri"/>
                  </a:rPr>
                  <a:t>MeSACCs</a:t>
                </a:r>
                <a:endParaRPr lang="ca-ES" sz="1100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Calibri"/>
                </a:endParaRPr>
              </a:p>
            </p:txBody>
          </p:sp>
        </p:grpSp>
        <p:sp>
          <p:nvSpPr>
            <p:cNvPr id="9" name="5 Forma"/>
            <p:cNvSpPr/>
            <p:nvPr/>
          </p:nvSpPr>
          <p:spPr>
            <a:xfrm>
              <a:off x="4171304" y="2273742"/>
              <a:ext cx="2310515" cy="2310515"/>
            </a:xfrm>
            <a:prstGeom prst="leftCircularArrow">
              <a:avLst>
                <a:gd name="adj1" fmla="val 2776"/>
                <a:gd name="adj2" fmla="val 338610"/>
                <a:gd name="adj3" fmla="val 1647785"/>
                <a:gd name="adj4" fmla="val 8558154"/>
                <a:gd name="adj5" fmla="val 3239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p:spPr>
        </p:sp>
        <p:grpSp>
          <p:nvGrpSpPr>
            <p:cNvPr id="6" name="6 Grupo"/>
            <p:cNvGrpSpPr/>
            <p:nvPr/>
          </p:nvGrpSpPr>
          <p:grpSpPr>
            <a:xfrm>
              <a:off x="3708509" y="3388320"/>
              <a:ext cx="1510174" cy="699610"/>
              <a:chOff x="288033" y="1759676"/>
              <a:chExt cx="1510174" cy="699610"/>
            </a:xfrm>
          </p:grpSpPr>
          <p:sp>
            <p:nvSpPr>
              <p:cNvPr id="11" name="7 Rectángulo redondeado"/>
              <p:cNvSpPr/>
              <p:nvPr/>
            </p:nvSpPr>
            <p:spPr>
              <a:xfrm>
                <a:off x="288033" y="1759676"/>
                <a:ext cx="1510174" cy="699610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F4EE00"/>
                  </a:gs>
                  <a:gs pos="50000">
                    <a:srgbClr val="FF990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12" name="8 Rectángulo"/>
              <p:cNvSpPr/>
              <p:nvPr/>
            </p:nvSpPr>
            <p:spPr>
              <a:xfrm>
                <a:off x="308524" y="1780167"/>
                <a:ext cx="1469192" cy="65862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38100" tIns="25400" rIns="38100" bIns="25400" numCol="1" spcCol="1270" anchor="ctr" anchorCtr="0">
                <a:noAutofit/>
              </a:bodyPr>
              <a:lstStyle/>
              <a:p>
                <a:pPr algn="ctr" defTabSz="78792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ca-ES" b="1" kern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Calibri" panose="020F0502020204030204" pitchFamily="34" charset="0"/>
                  </a:rPr>
                  <a:t>INICI</a:t>
                </a:r>
              </a:p>
            </p:txBody>
          </p:sp>
        </p:grpSp>
      </p:grpSp>
      <p:sp>
        <p:nvSpPr>
          <p:cNvPr id="15" name="3 Título"/>
          <p:cNvSpPr txBox="1">
            <a:spLocks/>
          </p:cNvSpPr>
          <p:nvPr/>
        </p:nvSpPr>
        <p:spPr>
          <a:xfrm>
            <a:off x="3686356" y="1957400"/>
            <a:ext cx="4721132" cy="2264484"/>
          </a:xfrm>
          <a:prstGeom prst="rect">
            <a:avLst/>
          </a:prstGeom>
        </p:spPr>
        <p:txBody>
          <a:bodyPr vert="horz" wrap="square" lIns="81043" tIns="40522" rIns="81043" bIns="40522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532"/>
              </a:spcBef>
              <a:spcAft>
                <a:spcPts val="532"/>
              </a:spcAft>
            </a:pPr>
            <a:r>
              <a:rPr lang="ca-ES" sz="1200" dirty="0">
                <a:solidFill>
                  <a:schemeClr val="tx1"/>
                </a:solidFill>
                <a:latin typeface="Calibri" panose="020F0502020204030204" pitchFamily="34" charset="0"/>
              </a:rPr>
              <a:t>SESSIÓ CONSTITUCIÓ </a:t>
            </a:r>
            <a:r>
              <a:rPr lang="ca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MeTACC</a:t>
            </a:r>
            <a:endParaRPr lang="ca-ES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51956" indent="-151956" algn="just">
              <a:spcBef>
                <a:spcPts val="532"/>
              </a:spcBef>
              <a:spcAft>
                <a:spcPts val="532"/>
              </a:spcAft>
              <a:buFont typeface="Courier New" panose="02070309020205020404" pitchFamily="49" charset="0"/>
              <a:buChar char="o"/>
            </a:pPr>
            <a:r>
              <a:rPr lang="ca-ES" sz="1100" dirty="0">
                <a:solidFill>
                  <a:schemeClr val="tx1"/>
                </a:solidFill>
                <a:latin typeface="Calibri" panose="020F0502020204030204" pitchFamily="34" charset="0"/>
              </a:rPr>
              <a:t>Objectiu</a:t>
            </a:r>
            <a:r>
              <a:rPr lang="ca-ES" sz="1100" b="0" dirty="0">
                <a:solidFill>
                  <a:schemeClr val="tx1"/>
                </a:solidFill>
                <a:latin typeface="Calibri" panose="020F0502020204030204" pitchFamily="34" charset="0"/>
              </a:rPr>
              <a:t>: informar de com es desenvoluparà el procés, donar a conèixer les primeres conclusions de la diagnosi realitzada i recollir les preferències en relació a les </a:t>
            </a:r>
            <a:r>
              <a:rPr lang="ca-ES" sz="11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MeSACCs</a:t>
            </a:r>
            <a:r>
              <a:rPr lang="ca-ES" sz="1100" b="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151956" indent="-151956" algn="just">
              <a:spcBef>
                <a:spcPts val="532"/>
              </a:spcBef>
              <a:spcAft>
                <a:spcPts val="532"/>
              </a:spcAft>
              <a:buFont typeface="Courier New" panose="02070309020205020404" pitchFamily="49" charset="0"/>
              <a:buChar char="o"/>
            </a:pPr>
            <a:r>
              <a:rPr lang="ca-ES" sz="1100" dirty="0">
                <a:solidFill>
                  <a:schemeClr val="tx1"/>
                </a:solidFill>
                <a:latin typeface="Calibri" panose="020F0502020204030204" pitchFamily="34" charset="0"/>
              </a:rPr>
              <a:t>Participació</a:t>
            </a:r>
            <a:r>
              <a:rPr lang="ca-ES" sz="1100" b="0" dirty="0">
                <a:solidFill>
                  <a:schemeClr val="tx1"/>
                </a:solidFill>
                <a:latin typeface="Calibri" panose="020F0502020204030204" pitchFamily="34" charset="0"/>
              </a:rPr>
              <a:t>: 28 agents.</a:t>
            </a:r>
          </a:p>
          <a:p>
            <a:pPr algn="just">
              <a:spcBef>
                <a:spcPts val="532"/>
              </a:spcBef>
            </a:pPr>
            <a:r>
              <a:rPr lang="ca-ES" sz="1200" dirty="0">
                <a:solidFill>
                  <a:schemeClr val="tx1"/>
                </a:solidFill>
                <a:latin typeface="Calibri" panose="020F0502020204030204" pitchFamily="34" charset="0"/>
              </a:rPr>
              <a:t>SESSIONS CONSTITUCIÓ </a:t>
            </a:r>
            <a:r>
              <a:rPr lang="ca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MeSACCs</a:t>
            </a:r>
            <a:endParaRPr lang="ca-ES" sz="12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51956" indent="-151956" algn="just">
              <a:spcBef>
                <a:spcPts val="532"/>
              </a:spcBef>
              <a:spcAft>
                <a:spcPts val="532"/>
              </a:spcAft>
              <a:buFont typeface="Courier New" panose="02070309020205020404" pitchFamily="49" charset="0"/>
              <a:buChar char="o"/>
            </a:pPr>
            <a:r>
              <a:rPr lang="ca-ES" sz="1100" dirty="0">
                <a:solidFill>
                  <a:schemeClr val="tx1"/>
                </a:solidFill>
                <a:latin typeface="Calibri" panose="020F0502020204030204" pitchFamily="34" charset="0"/>
              </a:rPr>
              <a:t>Objectiu</a:t>
            </a:r>
            <a:r>
              <a:rPr lang="ca-ES" sz="1100" b="0" dirty="0">
                <a:solidFill>
                  <a:schemeClr val="tx1"/>
                </a:solidFill>
                <a:latin typeface="Calibri" panose="020F0502020204030204" pitchFamily="34" charset="0"/>
              </a:rPr>
              <a:t>: aprofundir en la diagnosi i les propostes tècniques sorgides de les mateixes i resoldre possibles dubtes entorn aquest contingut.</a:t>
            </a:r>
          </a:p>
          <a:p>
            <a:pPr marL="151956" indent="-151956" algn="just">
              <a:spcBef>
                <a:spcPts val="532"/>
              </a:spcBef>
              <a:spcAft>
                <a:spcPts val="532"/>
              </a:spcAft>
              <a:buFont typeface="Courier New" panose="02070309020205020404" pitchFamily="49" charset="0"/>
              <a:buChar char="o"/>
            </a:pPr>
            <a:r>
              <a:rPr lang="ca-ES" sz="1100" dirty="0">
                <a:solidFill>
                  <a:schemeClr val="tx1"/>
                </a:solidFill>
                <a:latin typeface="Calibri" panose="020F0502020204030204" pitchFamily="34" charset="0"/>
              </a:rPr>
              <a:t>Participació</a:t>
            </a:r>
            <a:r>
              <a:rPr lang="ca-ES" sz="1100" b="0" dirty="0">
                <a:solidFill>
                  <a:schemeClr val="tx1"/>
                </a:solidFill>
                <a:latin typeface="Calibri" panose="020F0502020204030204" pitchFamily="34" charset="0"/>
              </a:rPr>
              <a:t>: 21 agents</a:t>
            </a:r>
          </a:p>
        </p:txBody>
      </p:sp>
      <p:sp>
        <p:nvSpPr>
          <p:cNvPr id="19" name="1 Título">
            <a:extLst>
              <a:ext uri="{FF2B5EF4-FFF2-40B4-BE49-F238E27FC236}">
                <a16:creationId xmlns:a16="http://schemas.microsoft.com/office/drawing/2014/main" xmlns="" id="{EEE057C3-8CF3-41A0-ADC9-67FAADA40077}"/>
              </a:ext>
            </a:extLst>
          </p:cNvPr>
          <p:cNvSpPr txBox="1">
            <a:spLocks/>
          </p:cNvSpPr>
          <p:nvPr/>
        </p:nvSpPr>
        <p:spPr>
          <a:xfrm>
            <a:off x="200473" y="15041"/>
            <a:ext cx="8939336" cy="943610"/>
          </a:xfrm>
          <a:prstGeom prst="rect">
            <a:avLst/>
          </a:prstGeom>
        </p:spPr>
        <p:txBody>
          <a:bodyPr vert="horz" lIns="81043" tIns="40522" rIns="81043" bIns="40522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ca-ES" sz="2800" dirty="0"/>
              <a:t>Procés participatiu per a l’elaboració de l’Estratègia i els Plans d’Acció per a l’adaptació al canvi climàtic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71287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85065" y="1657367"/>
            <a:ext cx="7596554" cy="2830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5" name="3 Título"/>
          <p:cNvSpPr txBox="1">
            <a:spLocks/>
          </p:cNvSpPr>
          <p:nvPr/>
        </p:nvSpPr>
        <p:spPr>
          <a:xfrm>
            <a:off x="200472" y="1169230"/>
            <a:ext cx="6447486" cy="328057"/>
          </a:xfrm>
          <a:prstGeom prst="rect">
            <a:avLst/>
          </a:prstGeom>
        </p:spPr>
        <p:txBody>
          <a:bodyPr vert="horz" lIns="81043" tIns="40522" rIns="81043" bIns="40522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SESSIONS DE TREBALL DE LES </a:t>
            </a:r>
            <a:r>
              <a:rPr lang="ca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MeSACCs</a:t>
            </a:r>
            <a:endParaRPr lang="ca-ES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2 Grupo"/>
          <p:cNvGrpSpPr/>
          <p:nvPr/>
        </p:nvGrpSpPr>
        <p:grpSpPr>
          <a:xfrm>
            <a:off x="1009466" y="1957400"/>
            <a:ext cx="2966798" cy="2033163"/>
            <a:chOff x="3345984" y="2209102"/>
            <a:chExt cx="3214031" cy="2439796"/>
          </a:xfrm>
        </p:grpSpPr>
        <p:grpSp>
          <p:nvGrpSpPr>
            <p:cNvPr id="4" name="4 Grupo"/>
            <p:cNvGrpSpPr/>
            <p:nvPr/>
          </p:nvGrpSpPr>
          <p:grpSpPr>
            <a:xfrm>
              <a:off x="3345984" y="3309469"/>
              <a:ext cx="1910181" cy="995343"/>
              <a:chOff x="2220449" y="995289"/>
              <a:chExt cx="1910181" cy="995343"/>
            </a:xfrm>
          </p:grpSpPr>
          <p:sp>
            <p:nvSpPr>
              <p:cNvPr id="13" name="9 Rectángulo redondeado"/>
              <p:cNvSpPr/>
              <p:nvPr/>
            </p:nvSpPr>
            <p:spPr>
              <a:xfrm>
                <a:off x="2220449" y="995289"/>
                <a:ext cx="1910181" cy="995343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10 Rectángulo"/>
              <p:cNvSpPr/>
              <p:nvPr/>
            </p:nvSpPr>
            <p:spPr>
              <a:xfrm>
                <a:off x="2243355" y="1231483"/>
                <a:ext cx="1864369" cy="73624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3825" tIns="72000" rIns="123825" bIns="108000" numCol="1" spcCol="1270" anchor="t" anchorCtr="0">
                <a:noAutofit/>
              </a:bodyPr>
              <a:lstStyle/>
              <a:p>
                <a:pPr marL="101304" lvl="1" indent="-101304" defTabSz="472752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ca-ES" sz="1100" dirty="0">
                    <a:latin typeface="Calibri" panose="020F0502020204030204" pitchFamily="34" charset="0"/>
                  </a:rPr>
                  <a:t>Treball previ telemàtic</a:t>
                </a:r>
              </a:p>
              <a:p>
                <a:pPr marL="101304" lvl="1" indent="-101304" defTabSz="472752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ca-ES" sz="1100" dirty="0">
                    <a:latin typeface="Calibri" panose="020F0502020204030204" pitchFamily="34" charset="0"/>
                  </a:rPr>
                  <a:t>Sessions de treball amb les </a:t>
                </a:r>
                <a:r>
                  <a:rPr lang="ca-ES" sz="1100" dirty="0" err="1">
                    <a:latin typeface="Calibri" panose="020F0502020204030204" pitchFamily="34" charset="0"/>
                  </a:rPr>
                  <a:t>MeSACCs</a:t>
                </a:r>
                <a:endParaRPr lang="ca-ES" sz="11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" name="5 Flecha circular"/>
            <p:cNvSpPr/>
            <p:nvPr/>
          </p:nvSpPr>
          <p:spPr>
            <a:xfrm>
              <a:off x="4120219" y="2209102"/>
              <a:ext cx="2439796" cy="2439796"/>
            </a:xfrm>
            <a:prstGeom prst="circularArrow">
              <a:avLst>
                <a:gd name="adj1" fmla="val 2629"/>
                <a:gd name="adj2" fmla="val 319570"/>
                <a:gd name="adj3" fmla="val 19835779"/>
                <a:gd name="adj4" fmla="val 12906370"/>
                <a:gd name="adj5" fmla="val 3067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6" name="6 Grupo"/>
            <p:cNvGrpSpPr/>
            <p:nvPr/>
          </p:nvGrpSpPr>
          <p:grpSpPr>
            <a:xfrm>
              <a:off x="3643893" y="2767406"/>
              <a:ext cx="1510174" cy="699610"/>
              <a:chOff x="2518358" y="453226"/>
              <a:chExt cx="1510174" cy="699610"/>
            </a:xfrm>
          </p:grpSpPr>
          <p:sp>
            <p:nvSpPr>
              <p:cNvPr id="11" name="7 Rectángulo redondeado"/>
              <p:cNvSpPr/>
              <p:nvPr/>
            </p:nvSpPr>
            <p:spPr>
              <a:xfrm>
                <a:off x="2518358" y="453226"/>
                <a:ext cx="1510174" cy="699610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F4EE00"/>
                  </a:gs>
                  <a:gs pos="50000">
                    <a:srgbClr val="FF990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8 Rectángulo"/>
              <p:cNvSpPr/>
              <p:nvPr/>
            </p:nvSpPr>
            <p:spPr>
              <a:xfrm>
                <a:off x="2538849" y="473717"/>
                <a:ext cx="1469192" cy="65862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5400" rIns="38100" bIns="25400" numCol="1" spcCol="1270" anchor="ctr" anchorCtr="0">
                <a:noAutofit/>
              </a:bodyPr>
              <a:lstStyle/>
              <a:p>
                <a:pPr algn="ctr" defTabSz="78792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a-E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DEBAT</a:t>
                </a:r>
              </a:p>
            </p:txBody>
          </p:sp>
        </p:grpSp>
      </p:grpSp>
      <p:sp>
        <p:nvSpPr>
          <p:cNvPr id="17" name="3 Título">
            <a:extLst>
              <a:ext uri="{FF2B5EF4-FFF2-40B4-BE49-F238E27FC236}">
                <a16:creationId xmlns:a16="http://schemas.microsoft.com/office/drawing/2014/main" xmlns="" id="{6732D7FA-1E4B-490A-86DA-FBB0CC26EF4F}"/>
              </a:ext>
            </a:extLst>
          </p:cNvPr>
          <p:cNvSpPr txBox="1">
            <a:spLocks/>
          </p:cNvSpPr>
          <p:nvPr/>
        </p:nvSpPr>
        <p:spPr>
          <a:xfrm>
            <a:off x="4132962" y="1317713"/>
            <a:ext cx="4721132" cy="4321458"/>
          </a:xfrm>
          <a:prstGeom prst="rect">
            <a:avLst/>
          </a:prstGeom>
        </p:spPr>
        <p:txBody>
          <a:bodyPr vert="horz" wrap="square" lIns="81043" tIns="40522" rIns="81043" bIns="40522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532"/>
              </a:spcBef>
              <a:spcAft>
                <a:spcPts val="532"/>
              </a:spcAft>
            </a:pPr>
            <a:r>
              <a:rPr lang="ca-ES" sz="1200" dirty="0">
                <a:solidFill>
                  <a:schemeClr val="tx1"/>
                </a:solidFill>
                <a:latin typeface="Calibri" panose="020F0502020204030204" pitchFamily="34" charset="0"/>
              </a:rPr>
              <a:t>CONSULTA ONLINE PRÈVIA</a:t>
            </a:r>
            <a:endParaRPr lang="ca-ES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51956" indent="-151956" algn="just">
              <a:spcBef>
                <a:spcPts val="532"/>
              </a:spcBef>
              <a:spcAft>
                <a:spcPts val="532"/>
              </a:spcAft>
              <a:buFont typeface="Courier New" panose="02070309020205020404" pitchFamily="49" charset="0"/>
              <a:buChar char="o"/>
            </a:pPr>
            <a:r>
              <a:rPr lang="ca-ES" sz="1100" dirty="0">
                <a:solidFill>
                  <a:schemeClr val="tx1"/>
                </a:solidFill>
                <a:latin typeface="Calibri" panose="020F0502020204030204" pitchFamily="34" charset="0"/>
              </a:rPr>
              <a:t>Objectiu</a:t>
            </a:r>
            <a:r>
              <a:rPr lang="ca-ES" sz="1100" b="0" dirty="0">
                <a:solidFill>
                  <a:schemeClr val="tx1"/>
                </a:solidFill>
                <a:latin typeface="Calibri" panose="020F0502020204030204" pitchFamily="34" charset="0"/>
              </a:rPr>
              <a:t>: recollir aportacions entorn els riscos i vulnerabilitats del territori relacionades amb el canvi climàtic a títol individual i d’accions per fer-hi front.</a:t>
            </a:r>
          </a:p>
          <a:p>
            <a:pPr marL="151956" indent="-151956" algn="just">
              <a:spcBef>
                <a:spcPts val="532"/>
              </a:spcBef>
              <a:spcAft>
                <a:spcPts val="532"/>
              </a:spcAft>
              <a:buFont typeface="Courier New" panose="02070309020205020404" pitchFamily="49" charset="0"/>
              <a:buChar char="o"/>
            </a:pPr>
            <a:r>
              <a:rPr lang="ca-ES" sz="1100" dirty="0">
                <a:solidFill>
                  <a:schemeClr val="tx1"/>
                </a:solidFill>
                <a:latin typeface="Calibri" panose="020F0502020204030204" pitchFamily="34" charset="0"/>
              </a:rPr>
              <a:t>Participació</a:t>
            </a:r>
            <a:r>
              <a:rPr lang="ca-ES" sz="1100" b="0" dirty="0">
                <a:solidFill>
                  <a:schemeClr val="tx1"/>
                </a:solidFill>
                <a:latin typeface="Calibri" panose="020F0502020204030204" pitchFamily="34" charset="0"/>
              </a:rPr>
              <a:t>: 31 agents.</a:t>
            </a:r>
          </a:p>
          <a:p>
            <a:pPr marL="151956" indent="-151956" algn="just">
              <a:spcBef>
                <a:spcPts val="532"/>
              </a:spcBef>
              <a:spcAft>
                <a:spcPts val="532"/>
              </a:spcAft>
              <a:buFont typeface="Courier New" panose="02070309020205020404" pitchFamily="49" charset="0"/>
              <a:buChar char="o"/>
            </a:pPr>
            <a:r>
              <a:rPr lang="ca-ES" sz="1100" dirty="0">
                <a:solidFill>
                  <a:schemeClr val="tx1"/>
                </a:solidFill>
                <a:latin typeface="Calibri" panose="020F0502020204030204" pitchFamily="34" charset="0"/>
              </a:rPr>
              <a:t>Resultats</a:t>
            </a:r>
            <a:r>
              <a:rPr lang="ca-ES" sz="1100" b="0" dirty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pPr marL="609121" lvl="1" indent="-151956" algn="just">
              <a:buFont typeface="Courier New" panose="02070309020205020404" pitchFamily="49" charset="0"/>
              <a:buChar char="o"/>
            </a:pPr>
            <a:r>
              <a:rPr lang="ca-ES" sz="1000" dirty="0">
                <a:latin typeface="Calibri" panose="020F0502020204030204" pitchFamily="34" charset="0"/>
              </a:rPr>
              <a:t>Validació dels riscos plantejats i ampliació del nivell de vulnerabilitat percebut per a cada risc establert.</a:t>
            </a:r>
          </a:p>
          <a:p>
            <a:pPr marL="609121" lvl="1" indent="-151956" algn="just">
              <a:buFont typeface="Courier New" panose="02070309020205020404" pitchFamily="49" charset="0"/>
              <a:buChar char="o"/>
            </a:pPr>
            <a:r>
              <a:rPr lang="ca-ES" sz="1000" dirty="0">
                <a:latin typeface="Calibri" panose="020F0502020204030204" pitchFamily="34" charset="0"/>
              </a:rPr>
              <a:t>Ampliació de les mancances i deficiències percebudes.</a:t>
            </a:r>
          </a:p>
          <a:p>
            <a:pPr marL="609121" lvl="1" indent="-151956" algn="just">
              <a:buFont typeface="Courier New" panose="02070309020205020404" pitchFamily="49" charset="0"/>
              <a:buChar char="o"/>
            </a:pPr>
            <a:r>
              <a:rPr lang="ca-ES" sz="1000" dirty="0">
                <a:latin typeface="Calibri" panose="020F0502020204030204" pitchFamily="34" charset="0"/>
              </a:rPr>
              <a:t>Recollida de 37 propostes d’acció.</a:t>
            </a:r>
          </a:p>
          <a:p>
            <a:pPr algn="just">
              <a:spcBef>
                <a:spcPts val="1064"/>
              </a:spcBef>
            </a:pPr>
            <a:r>
              <a:rPr lang="ca-ES" sz="1200" dirty="0">
                <a:solidFill>
                  <a:schemeClr val="tx1"/>
                </a:solidFill>
                <a:latin typeface="Calibri" panose="020F0502020204030204" pitchFamily="34" charset="0"/>
              </a:rPr>
              <a:t>SESSIONS DEBAT </a:t>
            </a:r>
            <a:r>
              <a:rPr lang="ca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MeSACCs</a:t>
            </a:r>
            <a:endParaRPr lang="ca-ES" sz="12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51956" indent="-151956" algn="just">
              <a:spcBef>
                <a:spcPts val="532"/>
              </a:spcBef>
              <a:spcAft>
                <a:spcPts val="532"/>
              </a:spcAft>
              <a:buFont typeface="Courier New" panose="02070309020205020404" pitchFamily="49" charset="0"/>
              <a:buChar char="o"/>
            </a:pPr>
            <a:r>
              <a:rPr lang="ca-ES" sz="1100" dirty="0">
                <a:solidFill>
                  <a:schemeClr val="tx1"/>
                </a:solidFill>
                <a:latin typeface="Calibri" panose="020F0502020204030204" pitchFamily="34" charset="0"/>
              </a:rPr>
              <a:t>Objectiu</a:t>
            </a:r>
            <a:r>
              <a:rPr lang="ca-ES" sz="1100" b="0" dirty="0">
                <a:solidFill>
                  <a:schemeClr val="tx1"/>
                </a:solidFill>
                <a:latin typeface="Calibri" panose="020F0502020204030204" pitchFamily="34" charset="0"/>
              </a:rPr>
              <a:t>: reflexionar i debatre entorn la necessitat i viabilitat de cadascuna de les propostes d’acció recollides durant la consulta online i elaboració de noves accions.</a:t>
            </a:r>
          </a:p>
          <a:p>
            <a:pPr marL="151956" indent="-151956" algn="just">
              <a:spcBef>
                <a:spcPts val="532"/>
              </a:spcBef>
              <a:spcAft>
                <a:spcPts val="532"/>
              </a:spcAft>
              <a:buFont typeface="Courier New" panose="02070309020205020404" pitchFamily="49" charset="0"/>
              <a:buChar char="o"/>
            </a:pPr>
            <a:r>
              <a:rPr lang="ca-ES" sz="1100" dirty="0">
                <a:solidFill>
                  <a:schemeClr val="tx1"/>
                </a:solidFill>
                <a:latin typeface="Calibri" panose="020F0502020204030204" pitchFamily="34" charset="0"/>
              </a:rPr>
              <a:t>Participació</a:t>
            </a:r>
            <a:r>
              <a:rPr lang="ca-ES" sz="1100" b="0" dirty="0">
                <a:solidFill>
                  <a:schemeClr val="tx1"/>
                </a:solidFill>
                <a:latin typeface="Calibri" panose="020F0502020204030204" pitchFamily="34" charset="0"/>
              </a:rPr>
              <a:t>: 20 agents.</a:t>
            </a:r>
          </a:p>
          <a:p>
            <a:pPr marL="151956" indent="-151956" algn="just">
              <a:spcBef>
                <a:spcPts val="532"/>
              </a:spcBef>
              <a:spcAft>
                <a:spcPts val="532"/>
              </a:spcAft>
              <a:buFont typeface="Courier New" panose="02070309020205020404" pitchFamily="49" charset="0"/>
              <a:buChar char="o"/>
            </a:pPr>
            <a:r>
              <a:rPr lang="ca-ES" sz="1100" dirty="0">
                <a:solidFill>
                  <a:schemeClr val="tx1"/>
                </a:solidFill>
                <a:latin typeface="Calibri" panose="020F0502020204030204" pitchFamily="34" charset="0"/>
              </a:rPr>
              <a:t>Resultats</a:t>
            </a:r>
            <a:r>
              <a:rPr lang="ca-ES" sz="1100" b="0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</a:p>
          <a:p>
            <a:pPr marL="609121" lvl="1" indent="-151956" algn="just">
              <a:buFont typeface="Courier New" panose="02070309020205020404" pitchFamily="49" charset="0"/>
              <a:buChar char="o"/>
            </a:pPr>
            <a:r>
              <a:rPr lang="ca-ES" sz="1000" dirty="0">
                <a:latin typeface="Calibri" panose="020F0502020204030204" pitchFamily="34" charset="0"/>
              </a:rPr>
              <a:t>Validació total de 18 propostes d’acció.</a:t>
            </a:r>
          </a:p>
          <a:p>
            <a:pPr marL="609121" lvl="1" indent="-151956" algn="just">
              <a:buFont typeface="Courier New" panose="02070309020205020404" pitchFamily="49" charset="0"/>
              <a:buChar char="o"/>
            </a:pPr>
            <a:r>
              <a:rPr lang="ca-ES" sz="1000" dirty="0">
                <a:latin typeface="Calibri" panose="020F0502020204030204" pitchFamily="34" charset="0"/>
              </a:rPr>
              <a:t>Validació parcial de 14 propostes (totes considerades necessàries, però inviables).</a:t>
            </a:r>
          </a:p>
          <a:p>
            <a:pPr marL="609121" lvl="1" indent="-151956" algn="just">
              <a:buFont typeface="Courier New" panose="02070309020205020404" pitchFamily="49" charset="0"/>
              <a:buChar char="o"/>
            </a:pPr>
            <a:r>
              <a:rPr lang="ca-ES" sz="1000" dirty="0">
                <a:latin typeface="Calibri" panose="020F0502020204030204" pitchFamily="34" charset="0"/>
              </a:rPr>
              <a:t>Invalidació de 5 propostes. Recollida de 6 propostes d’acció noves.</a:t>
            </a:r>
          </a:p>
        </p:txBody>
      </p:sp>
      <p:sp>
        <p:nvSpPr>
          <p:cNvPr id="20" name="1 Título">
            <a:extLst>
              <a:ext uri="{FF2B5EF4-FFF2-40B4-BE49-F238E27FC236}">
                <a16:creationId xmlns:a16="http://schemas.microsoft.com/office/drawing/2014/main" xmlns="" id="{F64B3A6E-2545-417D-B399-4FCFB8F192B7}"/>
              </a:ext>
            </a:extLst>
          </p:cNvPr>
          <p:cNvSpPr txBox="1">
            <a:spLocks/>
          </p:cNvSpPr>
          <p:nvPr/>
        </p:nvSpPr>
        <p:spPr>
          <a:xfrm>
            <a:off x="200473" y="15041"/>
            <a:ext cx="8939336" cy="943610"/>
          </a:xfrm>
          <a:prstGeom prst="rect">
            <a:avLst/>
          </a:prstGeom>
        </p:spPr>
        <p:txBody>
          <a:bodyPr vert="horz" lIns="81043" tIns="40522" rIns="81043" bIns="40522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ca-ES" sz="2800" dirty="0"/>
              <a:t>Procés participatiu per a l’elaboració de l’Estratègia i els Plans d’Acció per a l’adaptació al canvi climàtic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0158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Tabla">
            <a:extLst>
              <a:ext uri="{FF2B5EF4-FFF2-40B4-BE49-F238E27FC236}">
                <a16:creationId xmlns:a16="http://schemas.microsoft.com/office/drawing/2014/main" xmlns="" id="{6B36874B-763C-4975-8CCA-BFFB1A119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706832"/>
              </p:ext>
            </p:extLst>
          </p:nvPr>
        </p:nvGraphicFramePr>
        <p:xfrm>
          <a:off x="549848" y="1725899"/>
          <a:ext cx="8240581" cy="30484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34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643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82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82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04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597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51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9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lang="ca-ES" sz="10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>
                      <a:noFill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900" b="1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RISCOS GENERALS</a:t>
                      </a:r>
                      <a:endParaRPr lang="ca-ES" sz="10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14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1" dirty="0">
                          <a:solidFill>
                            <a:srgbClr val="FFFFFF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NIVELL VULNERABILITAT (Escala 1 – 4)</a:t>
                      </a:r>
                      <a:endParaRPr lang="ca-ES" sz="10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14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497">
                <a:tc>
                  <a:txBody>
                    <a:bodyPr/>
                    <a:lstStyle/>
                    <a:p>
                      <a:pPr marL="0" lvl="0" indent="0" algn="l" rtl="0"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endParaRPr lang="ca-E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>
                      <a:noFill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a-ES" sz="900" dirty="0">
                        <a:solidFill>
                          <a:schemeClr val="bg1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1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1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Global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1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1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Agricultura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1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1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Pesca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1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1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Turisme/Social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1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709">
                <a:tc>
                  <a:txBody>
                    <a:bodyPr/>
                    <a:lstStyle/>
                    <a:p>
                      <a:pPr marL="0" lvl="0" indent="0" algn="l" rtl="0"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ca-ES" sz="8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1</a:t>
                      </a:r>
                      <a:endParaRPr lang="ca-E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>
                      <a:noFill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9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Canvis en els tipus de conreus</a:t>
                      </a:r>
                      <a:endParaRPr lang="ca-ES" sz="10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1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2,70</a:t>
                      </a:r>
                      <a:endParaRPr lang="ca-ES" sz="12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2,55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3,00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2,77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8709">
                <a:tc>
                  <a:txBody>
                    <a:bodyPr/>
                    <a:lstStyle/>
                    <a:p>
                      <a:pPr marL="0" lvl="0" indent="0" algn="l" rtl="0"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ca-ES" sz="8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2</a:t>
                      </a:r>
                      <a:endParaRPr lang="ca-E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>
                      <a:noFill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9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Canvis en la productivitat dels vegetals</a:t>
                      </a:r>
                      <a:endParaRPr lang="ca-ES" sz="10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1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3,00</a:t>
                      </a:r>
                      <a:endParaRPr lang="ca-ES" sz="12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3,10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3,00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2,92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8709">
                <a:tc>
                  <a:txBody>
                    <a:bodyPr/>
                    <a:lstStyle/>
                    <a:p>
                      <a:pPr marL="0" lvl="0" indent="0" algn="l" rtl="0"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ca-ES" sz="8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3</a:t>
                      </a:r>
                      <a:endParaRPr lang="ca-E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>
                      <a:noFill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9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Increment en les necessitats de reg</a:t>
                      </a:r>
                      <a:endParaRPr lang="ca-ES" sz="10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1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3,03</a:t>
                      </a:r>
                      <a:endParaRPr lang="ca-ES" sz="12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2,92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3,25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3,08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8709">
                <a:tc>
                  <a:txBody>
                    <a:bodyPr/>
                    <a:lstStyle/>
                    <a:p>
                      <a:pPr marL="0" lvl="0" indent="0" algn="l" rtl="0"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ca-ES" sz="8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4</a:t>
                      </a:r>
                      <a:endParaRPr lang="ca-E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>
                      <a:noFill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9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Canvis en la distribució de les zones de conreus</a:t>
                      </a:r>
                      <a:endParaRPr lang="ca-ES" sz="10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1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2,70</a:t>
                      </a:r>
                      <a:endParaRPr lang="ca-ES" sz="12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2,64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3,00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2,69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8709">
                <a:tc>
                  <a:txBody>
                    <a:bodyPr/>
                    <a:lstStyle/>
                    <a:p>
                      <a:pPr marL="0" lvl="0" indent="0" algn="l" rtl="0"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ca-ES" sz="8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5</a:t>
                      </a:r>
                      <a:endParaRPr lang="ca-E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>
                      <a:noFill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9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Canvis en les explotacions ramaderes</a:t>
                      </a:r>
                      <a:endParaRPr lang="ca-ES" sz="10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1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2,42</a:t>
                      </a:r>
                      <a:endParaRPr lang="ca-ES" sz="12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2,62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2,25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2,33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8709">
                <a:tc>
                  <a:txBody>
                    <a:bodyPr/>
                    <a:lstStyle/>
                    <a:p>
                      <a:pPr marL="0" lvl="0" indent="0" algn="l" rtl="0"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ca-ES" sz="8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6</a:t>
                      </a:r>
                      <a:endParaRPr lang="ca-E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>
                      <a:noFill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9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Canvis en la distribució de les espècies forestals</a:t>
                      </a:r>
                      <a:endParaRPr lang="ca-ES" sz="10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1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2,85</a:t>
                      </a:r>
                      <a:endParaRPr lang="ca-ES" sz="12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2,78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3,00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2,85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8709">
                <a:tc>
                  <a:txBody>
                    <a:bodyPr/>
                    <a:lstStyle/>
                    <a:p>
                      <a:pPr marL="0" lvl="0" indent="0" algn="l" rtl="0"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ca-ES" sz="8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7</a:t>
                      </a:r>
                      <a:endParaRPr lang="ca-E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>
                      <a:noFill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9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Disminució de la producció forestal</a:t>
                      </a:r>
                      <a:endParaRPr lang="ca-ES" sz="10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1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2,80</a:t>
                      </a:r>
                      <a:endParaRPr lang="ca-ES" sz="12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2,78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2,75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2,83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8709">
                <a:tc>
                  <a:txBody>
                    <a:bodyPr/>
                    <a:lstStyle/>
                    <a:p>
                      <a:pPr marL="0" lvl="0" indent="0" algn="l" rtl="0"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ca-ES" sz="8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8</a:t>
                      </a:r>
                      <a:endParaRPr lang="ca-E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>
                      <a:noFill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900" b="1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Increment del risc d’incendi forestal</a:t>
                      </a:r>
                      <a:endParaRPr lang="ca-ES" sz="10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1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3,45</a:t>
                      </a:r>
                      <a:endParaRPr lang="ca-ES" sz="12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3,36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3,60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3,46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9428">
                <a:tc>
                  <a:txBody>
                    <a:bodyPr/>
                    <a:lstStyle/>
                    <a:p>
                      <a:pPr marL="0" lvl="0" indent="0" algn="l" rtl="0"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ca-ES" sz="8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9</a:t>
                      </a:r>
                      <a:endParaRPr lang="ca-E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>
                      <a:noFill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900" b="1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Canvis morfològics en el litoral (especialment al Delta de l’Ebre)</a:t>
                      </a:r>
                      <a:endParaRPr lang="ca-ES" sz="10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1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3,63</a:t>
                      </a:r>
                      <a:endParaRPr lang="ca-ES" sz="12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3,33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3,83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3,75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58709">
                <a:tc>
                  <a:txBody>
                    <a:bodyPr/>
                    <a:lstStyle/>
                    <a:p>
                      <a:pPr marL="0" lvl="0" indent="0" algn="l" rtl="0"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ca-ES" sz="8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10</a:t>
                      </a:r>
                      <a:endParaRPr lang="ca-E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>
                      <a:noFill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9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Alteracions en pesca i aqüicultura</a:t>
                      </a:r>
                      <a:endParaRPr lang="ca-ES" sz="10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1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2,96</a:t>
                      </a:r>
                      <a:endParaRPr lang="ca-ES" sz="12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2,50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3,50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2,91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8709">
                <a:tc>
                  <a:txBody>
                    <a:bodyPr/>
                    <a:lstStyle/>
                    <a:p>
                      <a:pPr marL="0" lvl="0" indent="0" algn="l" rtl="0"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ca-ES" sz="8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11</a:t>
                      </a:r>
                      <a:endParaRPr lang="ca-E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>
                      <a:noFill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9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Pèrdua de la qualitat paisatgística</a:t>
                      </a:r>
                      <a:endParaRPr lang="ca-ES" sz="10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1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2,77</a:t>
                      </a:r>
                      <a:endParaRPr lang="ca-ES" sz="12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2,80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2,25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2,92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58709">
                <a:tc>
                  <a:txBody>
                    <a:bodyPr/>
                    <a:lstStyle/>
                    <a:p>
                      <a:pPr marL="0" lvl="0" indent="0" algn="l" rtl="0"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ca-ES" sz="8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12</a:t>
                      </a:r>
                      <a:endParaRPr lang="ca-E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>
                      <a:noFill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9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Canvis en l patró de demanda turística</a:t>
                      </a:r>
                      <a:endParaRPr lang="ca-ES" sz="10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1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2,08</a:t>
                      </a:r>
                      <a:endParaRPr lang="ca-ES" sz="12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1,78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1,80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2,42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8709">
                <a:tc>
                  <a:txBody>
                    <a:bodyPr/>
                    <a:lstStyle/>
                    <a:p>
                      <a:pPr marL="0" lvl="0" indent="0" algn="l" rtl="0"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ca-ES" sz="8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13</a:t>
                      </a:r>
                      <a:endParaRPr lang="ca-E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>
                      <a:noFill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900" b="1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Disminució de la disponibilitat d’aigua</a:t>
                      </a:r>
                      <a:endParaRPr lang="ca-ES" sz="10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1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3,40</a:t>
                      </a:r>
                      <a:endParaRPr lang="ca-ES" sz="12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3,17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3,83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3,42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9428">
                <a:tc>
                  <a:txBody>
                    <a:bodyPr/>
                    <a:lstStyle/>
                    <a:p>
                      <a:pPr marL="0" lvl="0" indent="0" algn="l" rtl="0"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ca-ES" sz="8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14</a:t>
                      </a:r>
                      <a:endParaRPr lang="ca-E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>
                      <a:noFill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900" b="1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Reducció dels cabals de rius i rieres i major durada de l’estiatge</a:t>
                      </a:r>
                      <a:endParaRPr lang="ca-ES" sz="10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1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3,37</a:t>
                      </a:r>
                      <a:endParaRPr lang="ca-ES" sz="12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3,17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3,50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3,50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58709">
                <a:tc>
                  <a:txBody>
                    <a:bodyPr/>
                    <a:lstStyle/>
                    <a:p>
                      <a:pPr marL="0" lvl="0" indent="0" algn="l" rtl="0"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ca-ES" sz="8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15</a:t>
                      </a:r>
                      <a:endParaRPr lang="ca-E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>
                      <a:noFill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9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Pèrdua de biodiversitat</a:t>
                      </a:r>
                      <a:endParaRPr lang="ca-ES" sz="10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1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3,15</a:t>
                      </a:r>
                      <a:endParaRPr lang="ca-ES" sz="12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3,00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3,40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3,17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58709">
                <a:tc>
                  <a:txBody>
                    <a:bodyPr/>
                    <a:lstStyle/>
                    <a:p>
                      <a:pPr marL="0" lvl="0" indent="0" algn="l" rtl="0"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ca-ES" sz="8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16</a:t>
                      </a:r>
                      <a:endParaRPr lang="ca-E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>
                      <a:noFill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900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Risc d’augment d’espècies invasores</a:t>
                      </a:r>
                      <a:endParaRPr lang="ca-ES" sz="10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1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3,07</a:t>
                      </a:r>
                      <a:endParaRPr lang="ca-ES" sz="12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2,80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3,33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3,17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58709">
                <a:tc>
                  <a:txBody>
                    <a:bodyPr/>
                    <a:lstStyle/>
                    <a:p>
                      <a:pPr marL="0" lvl="0" indent="0" algn="l" rtl="0">
                        <a:spcAft>
                          <a:spcPts val="0"/>
                        </a:spcAft>
                        <a:buSzPts val="800"/>
                        <a:buFont typeface="+mj-lt"/>
                        <a:buNone/>
                      </a:pPr>
                      <a:r>
                        <a:rPr lang="ca-ES" sz="80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17</a:t>
                      </a:r>
                      <a:endParaRPr lang="ca-ES" sz="900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>
                    <a:lnL>
                      <a:noFill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90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Riscos associats a la salut humana</a:t>
                      </a:r>
                      <a:endParaRPr lang="ca-ES" sz="100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900" b="1" dirty="0"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 2,75</a:t>
                      </a:r>
                      <a:endParaRPr lang="ca-ES" sz="1200" b="1" dirty="0"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2,63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3,17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9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2,60</a:t>
                      </a:r>
                    </a:p>
                  </a:txBody>
                  <a:tcPr marL="63305" marR="63305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4" name="3 Título">
            <a:extLst>
              <a:ext uri="{FF2B5EF4-FFF2-40B4-BE49-F238E27FC236}">
                <a16:creationId xmlns:a16="http://schemas.microsoft.com/office/drawing/2014/main" xmlns="" id="{042A153B-3DDD-4323-9468-C12D5738A31F}"/>
              </a:ext>
            </a:extLst>
          </p:cNvPr>
          <p:cNvSpPr txBox="1">
            <a:spLocks/>
          </p:cNvSpPr>
          <p:nvPr/>
        </p:nvSpPr>
        <p:spPr>
          <a:xfrm>
            <a:off x="200472" y="1169230"/>
            <a:ext cx="6447486" cy="328057"/>
          </a:xfrm>
          <a:prstGeom prst="rect">
            <a:avLst/>
          </a:prstGeom>
        </p:spPr>
        <p:txBody>
          <a:bodyPr vert="horz" lIns="81043" tIns="40522" rIns="81043" bIns="40522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SESSIONS DE TREBALL DE LES </a:t>
            </a:r>
            <a:r>
              <a:rPr lang="ca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MeSACCs</a:t>
            </a:r>
            <a:endParaRPr lang="ca-ES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1 Título">
            <a:extLst>
              <a:ext uri="{FF2B5EF4-FFF2-40B4-BE49-F238E27FC236}">
                <a16:creationId xmlns:a16="http://schemas.microsoft.com/office/drawing/2014/main" xmlns="" id="{2E667CA4-B38D-48C9-B6BE-EA65FA2820ED}"/>
              </a:ext>
            </a:extLst>
          </p:cNvPr>
          <p:cNvSpPr txBox="1">
            <a:spLocks/>
          </p:cNvSpPr>
          <p:nvPr/>
        </p:nvSpPr>
        <p:spPr>
          <a:xfrm>
            <a:off x="200473" y="15041"/>
            <a:ext cx="8939336" cy="943610"/>
          </a:xfrm>
          <a:prstGeom prst="rect">
            <a:avLst/>
          </a:prstGeom>
        </p:spPr>
        <p:txBody>
          <a:bodyPr vert="horz" lIns="81043" tIns="40522" rIns="81043" bIns="40522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ca-ES" sz="2800" dirty="0"/>
              <a:t>Procés participatiu per a l’elaboració de l’Estratègia i els Plans d’Acció per a l’adaptació al canvi climàtic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10428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 txBox="1">
            <a:spLocks/>
          </p:cNvSpPr>
          <p:nvPr/>
        </p:nvSpPr>
        <p:spPr>
          <a:xfrm>
            <a:off x="200472" y="1079732"/>
            <a:ext cx="6447486" cy="328057"/>
          </a:xfrm>
          <a:prstGeom prst="rect">
            <a:avLst/>
          </a:prstGeom>
        </p:spPr>
        <p:txBody>
          <a:bodyPr vert="horz" lIns="81043" tIns="40522" rIns="81043" bIns="40522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SESSIONS DE VALIDACIÓ DE LA </a:t>
            </a:r>
            <a:r>
              <a:rPr lang="ca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MeTACC</a:t>
            </a:r>
            <a:endParaRPr lang="ca-ES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2 Grupo"/>
          <p:cNvGrpSpPr/>
          <p:nvPr/>
        </p:nvGrpSpPr>
        <p:grpSpPr>
          <a:xfrm>
            <a:off x="669681" y="1828369"/>
            <a:ext cx="2822435" cy="1925429"/>
            <a:chOff x="3424181" y="2273742"/>
            <a:chExt cx="3057638" cy="2310515"/>
          </a:xfrm>
        </p:grpSpPr>
        <p:grpSp>
          <p:nvGrpSpPr>
            <p:cNvPr id="3" name="4 Grupo"/>
            <p:cNvGrpSpPr/>
            <p:nvPr/>
          </p:nvGrpSpPr>
          <p:grpSpPr>
            <a:xfrm>
              <a:off x="3424181" y="2487415"/>
              <a:ext cx="1910181" cy="995343"/>
              <a:chOff x="4437194" y="858771"/>
              <a:chExt cx="1910181" cy="995343"/>
            </a:xfrm>
          </p:grpSpPr>
          <p:sp>
            <p:nvSpPr>
              <p:cNvPr id="13" name="9 Rectángulo redondeado"/>
              <p:cNvSpPr/>
              <p:nvPr/>
            </p:nvSpPr>
            <p:spPr>
              <a:xfrm>
                <a:off x="4437194" y="858771"/>
                <a:ext cx="1910181" cy="995343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10 Rectángulo"/>
              <p:cNvSpPr/>
              <p:nvPr/>
            </p:nvSpPr>
            <p:spPr>
              <a:xfrm>
                <a:off x="4460100" y="881677"/>
                <a:ext cx="1864369" cy="73624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3825" tIns="72000" rIns="123825" bIns="123825" numCol="1" spcCol="1270" anchor="t" anchorCtr="0">
                <a:noAutofit/>
              </a:bodyPr>
              <a:lstStyle/>
              <a:p>
                <a:pPr marL="101304" lvl="1" indent="-101304" defTabSz="472752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ca-ES" sz="1100" dirty="0">
                    <a:latin typeface="Calibri" panose="020F0502020204030204" pitchFamily="34" charset="0"/>
                  </a:rPr>
                  <a:t>Validació per part de l’equip de la URV</a:t>
                </a:r>
              </a:p>
            </p:txBody>
          </p:sp>
        </p:grpSp>
        <p:sp>
          <p:nvSpPr>
            <p:cNvPr id="9" name="5 Forma"/>
            <p:cNvSpPr/>
            <p:nvPr/>
          </p:nvSpPr>
          <p:spPr>
            <a:xfrm>
              <a:off x="4171304" y="2273742"/>
              <a:ext cx="2310515" cy="2310515"/>
            </a:xfrm>
            <a:prstGeom prst="leftCircularArrow">
              <a:avLst>
                <a:gd name="adj1" fmla="val 2776"/>
                <a:gd name="adj2" fmla="val 338610"/>
                <a:gd name="adj3" fmla="val 1647785"/>
                <a:gd name="adj4" fmla="val 8558154"/>
                <a:gd name="adj5" fmla="val 3239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4" name="6 Grupo"/>
            <p:cNvGrpSpPr/>
            <p:nvPr/>
          </p:nvGrpSpPr>
          <p:grpSpPr>
            <a:xfrm>
              <a:off x="3708509" y="3388320"/>
              <a:ext cx="1510174" cy="699610"/>
              <a:chOff x="4721522" y="1759676"/>
              <a:chExt cx="1510174" cy="699610"/>
            </a:xfrm>
          </p:grpSpPr>
          <p:sp>
            <p:nvSpPr>
              <p:cNvPr id="11" name="7 Rectángulo redondeado"/>
              <p:cNvSpPr/>
              <p:nvPr/>
            </p:nvSpPr>
            <p:spPr>
              <a:xfrm>
                <a:off x="4721522" y="1759676"/>
                <a:ext cx="1510174" cy="699610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F4EE00"/>
                  </a:gs>
                  <a:gs pos="50000">
                    <a:srgbClr val="FF990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8 Rectángulo"/>
              <p:cNvSpPr/>
              <p:nvPr/>
            </p:nvSpPr>
            <p:spPr>
              <a:xfrm>
                <a:off x="4742013" y="1780167"/>
                <a:ext cx="1469192" cy="65862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5400" rIns="38100" bIns="25400" numCol="1" spcCol="1270" anchor="ctr" anchorCtr="0">
                <a:noAutofit/>
              </a:bodyPr>
              <a:lstStyle/>
              <a:p>
                <a:pPr algn="ctr" defTabSz="787921">
                  <a:spcBef>
                    <a:spcPct val="0"/>
                  </a:spcBef>
                </a:pPr>
                <a:r>
                  <a:rPr lang="ca-E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VALIDACIÓ</a:t>
                </a:r>
              </a:p>
              <a:p>
                <a:pPr algn="ctr" defTabSz="787921">
                  <a:spcBef>
                    <a:spcPct val="0"/>
                  </a:spcBef>
                </a:pPr>
                <a:r>
                  <a:rPr lang="ca-E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TÈCNICA</a:t>
                </a:r>
              </a:p>
            </p:txBody>
          </p:sp>
        </p:grpSp>
      </p:grpSp>
      <p:sp>
        <p:nvSpPr>
          <p:cNvPr id="15" name="3 Título"/>
          <p:cNvSpPr txBox="1">
            <a:spLocks/>
          </p:cNvSpPr>
          <p:nvPr/>
        </p:nvSpPr>
        <p:spPr>
          <a:xfrm>
            <a:off x="3769944" y="2029041"/>
            <a:ext cx="4721132" cy="717907"/>
          </a:xfrm>
          <a:prstGeom prst="rect">
            <a:avLst/>
          </a:prstGeom>
        </p:spPr>
        <p:txBody>
          <a:bodyPr vert="horz" wrap="square" lIns="81043" tIns="40522" rIns="81043" bIns="40522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1956" indent="-151956" algn="just">
              <a:spcBef>
                <a:spcPts val="532"/>
              </a:spcBef>
              <a:spcAft>
                <a:spcPts val="532"/>
              </a:spcAft>
              <a:buFont typeface="Courier New" panose="02070309020205020404" pitchFamily="49" charset="0"/>
              <a:buChar char="o"/>
            </a:pPr>
            <a:r>
              <a:rPr lang="ca-ES" sz="1100" dirty="0">
                <a:solidFill>
                  <a:schemeClr val="tx1"/>
                </a:solidFill>
                <a:latin typeface="Calibri" panose="020F0502020204030204" pitchFamily="34" charset="0"/>
              </a:rPr>
              <a:t>Objectiu: </a:t>
            </a:r>
            <a:r>
              <a:rPr lang="ca-ES" sz="1100" b="0" dirty="0">
                <a:solidFill>
                  <a:schemeClr val="tx1"/>
                </a:solidFill>
                <a:latin typeface="Calibri" panose="020F0502020204030204" pitchFamily="34" charset="0"/>
              </a:rPr>
              <a:t>validació tècnica de les accions recollides tenint en compte les valoracions i aportacions realitzades durant les sessions de debat.</a:t>
            </a:r>
          </a:p>
          <a:p>
            <a:pPr marL="151956" indent="-151956" algn="just">
              <a:spcBef>
                <a:spcPts val="532"/>
              </a:spcBef>
              <a:spcAft>
                <a:spcPts val="532"/>
              </a:spcAft>
              <a:buFont typeface="Courier New" panose="02070309020205020404" pitchFamily="49" charset="0"/>
              <a:buChar char="o"/>
            </a:pPr>
            <a:r>
              <a:rPr lang="ca-ES" sz="1100" dirty="0">
                <a:solidFill>
                  <a:schemeClr val="tx1"/>
                </a:solidFill>
                <a:latin typeface="Calibri" panose="020F0502020204030204" pitchFamily="34" charset="0"/>
              </a:rPr>
              <a:t>Resultats</a:t>
            </a:r>
            <a:r>
              <a:rPr lang="ca-ES" sz="1100" b="0" dirty="0">
                <a:solidFill>
                  <a:schemeClr val="tx1"/>
                </a:solidFill>
                <a:latin typeface="Calibri" panose="020F0502020204030204" pitchFamily="34" charset="0"/>
              </a:rPr>
              <a:t>: la validació tècnica ha conclòs:</a:t>
            </a:r>
          </a:p>
        </p:txBody>
      </p:sp>
      <p:sp>
        <p:nvSpPr>
          <p:cNvPr id="20" name="1 Título">
            <a:extLst>
              <a:ext uri="{FF2B5EF4-FFF2-40B4-BE49-F238E27FC236}">
                <a16:creationId xmlns:a16="http://schemas.microsoft.com/office/drawing/2014/main" xmlns="" id="{0625B4C4-65AA-405C-B564-910E778F511C}"/>
              </a:ext>
            </a:extLst>
          </p:cNvPr>
          <p:cNvSpPr txBox="1">
            <a:spLocks/>
          </p:cNvSpPr>
          <p:nvPr/>
        </p:nvSpPr>
        <p:spPr>
          <a:xfrm>
            <a:off x="200473" y="15041"/>
            <a:ext cx="8939336" cy="943610"/>
          </a:xfrm>
          <a:prstGeom prst="rect">
            <a:avLst/>
          </a:prstGeom>
        </p:spPr>
        <p:txBody>
          <a:bodyPr vert="horz" lIns="81043" tIns="40522" rIns="81043" bIns="40522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ca-ES" sz="2800" dirty="0"/>
              <a:t>Procés participatiu per a l’elaboració de l’Estratègia i els Plans d’Acció per a l’adaptació al canvi climàtic</a:t>
            </a:r>
            <a:endParaRPr lang="es-ES" sz="2800" dirty="0"/>
          </a:p>
        </p:txBody>
      </p:sp>
      <p:graphicFrame>
        <p:nvGraphicFramePr>
          <p:cNvPr id="16" name="3 Tabla">
            <a:extLst>
              <a:ext uri="{FF2B5EF4-FFF2-40B4-BE49-F238E27FC236}">
                <a16:creationId xmlns:a16="http://schemas.microsoft.com/office/drawing/2014/main" xmlns="" id="{3BEC67EA-F905-4F82-B48A-02903F7C4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33166"/>
              </p:ext>
            </p:extLst>
          </p:nvPr>
        </p:nvGraphicFramePr>
        <p:xfrm>
          <a:off x="3973780" y="2757183"/>
          <a:ext cx="4918697" cy="118043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964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9411">
                  <a:extLst>
                    <a:ext uri="{9D8B030D-6E8A-4147-A177-3AD203B41FA5}">
                      <a16:colId xmlns:a16="http://schemas.microsoft.com/office/drawing/2014/main" xmlns="" val="2385625044"/>
                    </a:ext>
                  </a:extLst>
                </a:gridCol>
                <a:gridCol w="542141">
                  <a:extLst>
                    <a:ext uri="{9D8B030D-6E8A-4147-A177-3AD203B41FA5}">
                      <a16:colId xmlns:a16="http://schemas.microsoft.com/office/drawing/2014/main" xmlns="" val="1668759194"/>
                    </a:ext>
                  </a:extLst>
                </a:gridCol>
                <a:gridCol w="5172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70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4214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421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42141">
                  <a:extLst>
                    <a:ext uri="{9D8B030D-6E8A-4147-A177-3AD203B41FA5}">
                      <a16:colId xmlns:a16="http://schemas.microsoft.com/office/drawing/2014/main" xmlns="" val="381619130"/>
                    </a:ext>
                  </a:extLst>
                </a:gridCol>
              </a:tblGrid>
              <a:tr h="2757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800" b="1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ÀMBITS</a:t>
                      </a:r>
                    </a:p>
                  </a:txBody>
                  <a:tcPr marL="63305" marR="6330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1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700" b="1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Viables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1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700" b="1" dirty="0" err="1">
                          <a:solidFill>
                            <a:schemeClr val="bg1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Reformu-lardes</a:t>
                      </a:r>
                      <a:endParaRPr lang="ca-ES" sz="700" b="1" dirty="0">
                        <a:solidFill>
                          <a:schemeClr val="bg1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1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700" b="1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Refoses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1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700" b="1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Objectius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1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700" b="1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No viables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1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700" b="1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En marxa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1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700" b="1" dirty="0">
                          <a:solidFill>
                            <a:schemeClr val="bg1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TOTAL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B61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0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800" b="1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Transversal</a:t>
                      </a:r>
                    </a:p>
                  </a:txBody>
                  <a:tcPr marL="63305" marR="6330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8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8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8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8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13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800" b="1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Forestal</a:t>
                      </a:r>
                    </a:p>
                  </a:txBody>
                  <a:tcPr marL="63305" marR="6330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8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2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8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8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8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0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800" b="1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Agrícola i ramader</a:t>
                      </a:r>
                    </a:p>
                  </a:txBody>
                  <a:tcPr marL="63305" marR="6330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8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8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8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8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6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800" b="1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Social i Turístic</a:t>
                      </a:r>
                    </a:p>
                  </a:txBody>
                  <a:tcPr marL="63305" marR="6330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8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8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8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8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7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0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800" b="1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Pesca i aqüicultura</a:t>
                      </a:r>
                    </a:p>
                  </a:txBody>
                  <a:tcPr marL="63305" marR="63305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dirty="0"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8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8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8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0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>
                        <a:spcAft>
                          <a:spcPts val="0"/>
                        </a:spcAft>
                      </a:pPr>
                      <a:r>
                        <a:rPr lang="ca-ES" sz="800" b="0" kern="1200" dirty="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63305" marR="63305" marT="0" marB="0" anchor="ctr">
                    <a:lnL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6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85065" y="1657367"/>
            <a:ext cx="7596554" cy="2830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5" name="3 Título"/>
          <p:cNvSpPr txBox="1">
            <a:spLocks/>
          </p:cNvSpPr>
          <p:nvPr/>
        </p:nvSpPr>
        <p:spPr>
          <a:xfrm>
            <a:off x="227659" y="1093431"/>
            <a:ext cx="6447486" cy="328057"/>
          </a:xfrm>
          <a:prstGeom prst="rect">
            <a:avLst/>
          </a:prstGeom>
        </p:spPr>
        <p:txBody>
          <a:bodyPr vert="horz" lIns="81043" tIns="40522" rIns="81043" bIns="40522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SESSIONS DE VALIDACIÓ DE LA </a:t>
            </a:r>
            <a:r>
              <a:rPr lang="ca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MeTACC</a:t>
            </a:r>
            <a:endParaRPr lang="ca-ES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2 Grupo"/>
          <p:cNvGrpSpPr/>
          <p:nvPr/>
        </p:nvGrpSpPr>
        <p:grpSpPr>
          <a:xfrm>
            <a:off x="669681" y="1828369"/>
            <a:ext cx="2822435" cy="1925429"/>
            <a:chOff x="3424181" y="2273742"/>
            <a:chExt cx="3057638" cy="2310515"/>
          </a:xfrm>
        </p:grpSpPr>
        <p:grpSp>
          <p:nvGrpSpPr>
            <p:cNvPr id="4" name="4 Grupo"/>
            <p:cNvGrpSpPr/>
            <p:nvPr/>
          </p:nvGrpSpPr>
          <p:grpSpPr>
            <a:xfrm>
              <a:off x="3424181" y="2487415"/>
              <a:ext cx="1910181" cy="995343"/>
              <a:chOff x="4437194" y="858771"/>
              <a:chExt cx="1910181" cy="995343"/>
            </a:xfrm>
          </p:grpSpPr>
          <p:sp>
            <p:nvSpPr>
              <p:cNvPr id="13" name="9 Rectángulo redondeado"/>
              <p:cNvSpPr/>
              <p:nvPr/>
            </p:nvSpPr>
            <p:spPr>
              <a:xfrm>
                <a:off x="4437194" y="858771"/>
                <a:ext cx="1910181" cy="995343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4" name="10 Rectángulo"/>
              <p:cNvSpPr/>
              <p:nvPr/>
            </p:nvSpPr>
            <p:spPr>
              <a:xfrm>
                <a:off x="4460100" y="881677"/>
                <a:ext cx="1864369" cy="73624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3825" tIns="72000" rIns="123825" bIns="123825" numCol="1" spcCol="1270" anchor="t" anchorCtr="0">
                <a:noAutofit/>
              </a:bodyPr>
              <a:lstStyle/>
              <a:p>
                <a:pPr marL="101304" lvl="1" indent="-101304" defTabSz="472752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ca-ES" sz="1100" dirty="0">
                    <a:latin typeface="Calibri" panose="020F0502020204030204" pitchFamily="34" charset="0"/>
                  </a:rPr>
                  <a:t>Treball previ telemàtic</a:t>
                </a:r>
              </a:p>
              <a:p>
                <a:pPr marL="101304" lvl="1" indent="-101304" defTabSz="472752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ca-ES" sz="1100" dirty="0">
                    <a:latin typeface="Calibri" panose="020F0502020204030204" pitchFamily="34" charset="0"/>
                  </a:rPr>
                  <a:t>Sessions de validació amb la </a:t>
                </a:r>
                <a:r>
                  <a:rPr lang="ca-ES" sz="1100" dirty="0" err="1">
                    <a:latin typeface="Calibri" panose="020F0502020204030204" pitchFamily="34" charset="0"/>
                  </a:rPr>
                  <a:t>MeTACC</a:t>
                </a:r>
                <a:endParaRPr lang="ca-ES" sz="1100" dirty="0">
                  <a:latin typeface="Calibri" panose="020F0502020204030204" pitchFamily="34" charset="0"/>
                </a:endParaRPr>
              </a:p>
            </p:txBody>
          </p:sp>
        </p:grpSp>
        <p:sp>
          <p:nvSpPr>
            <p:cNvPr id="9" name="5 Forma"/>
            <p:cNvSpPr/>
            <p:nvPr/>
          </p:nvSpPr>
          <p:spPr>
            <a:xfrm>
              <a:off x="4171304" y="2273742"/>
              <a:ext cx="2310515" cy="2310515"/>
            </a:xfrm>
            <a:prstGeom prst="leftCircularArrow">
              <a:avLst>
                <a:gd name="adj1" fmla="val 2776"/>
                <a:gd name="adj2" fmla="val 338610"/>
                <a:gd name="adj3" fmla="val 1647785"/>
                <a:gd name="adj4" fmla="val 8558154"/>
                <a:gd name="adj5" fmla="val 3239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6" name="6 Grupo"/>
            <p:cNvGrpSpPr/>
            <p:nvPr/>
          </p:nvGrpSpPr>
          <p:grpSpPr>
            <a:xfrm>
              <a:off x="3708509" y="3388320"/>
              <a:ext cx="1510174" cy="699610"/>
              <a:chOff x="4721522" y="1759676"/>
              <a:chExt cx="1510174" cy="699610"/>
            </a:xfrm>
          </p:grpSpPr>
          <p:sp>
            <p:nvSpPr>
              <p:cNvPr id="11" name="7 Rectángulo redondeado"/>
              <p:cNvSpPr/>
              <p:nvPr/>
            </p:nvSpPr>
            <p:spPr>
              <a:xfrm>
                <a:off x="4721522" y="1759676"/>
                <a:ext cx="1510174" cy="699610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F4EE00"/>
                  </a:gs>
                  <a:gs pos="50000">
                    <a:srgbClr val="FF990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8 Rectángulo"/>
              <p:cNvSpPr/>
              <p:nvPr/>
            </p:nvSpPr>
            <p:spPr>
              <a:xfrm>
                <a:off x="4742013" y="1780167"/>
                <a:ext cx="1469192" cy="65862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5400" rIns="38100" bIns="25400" numCol="1" spcCol="1270" anchor="ctr" anchorCtr="0">
                <a:noAutofit/>
              </a:bodyPr>
              <a:lstStyle/>
              <a:p>
                <a:pPr algn="ctr" defTabSz="787921">
                  <a:spcBef>
                    <a:spcPct val="0"/>
                  </a:spcBef>
                </a:pPr>
                <a:r>
                  <a:rPr lang="ca-E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</a:rPr>
                  <a:t>VALIDACIÓ</a:t>
                </a:r>
              </a:p>
            </p:txBody>
          </p:sp>
        </p:grpSp>
      </p:grpSp>
      <p:sp>
        <p:nvSpPr>
          <p:cNvPr id="17" name="3 Título">
            <a:extLst>
              <a:ext uri="{FF2B5EF4-FFF2-40B4-BE49-F238E27FC236}">
                <a16:creationId xmlns:a16="http://schemas.microsoft.com/office/drawing/2014/main" xmlns="" id="{5ECB318E-5D82-4F21-800F-C08DCB67F01B}"/>
              </a:ext>
            </a:extLst>
          </p:cNvPr>
          <p:cNvSpPr txBox="1">
            <a:spLocks/>
          </p:cNvSpPr>
          <p:nvPr/>
        </p:nvSpPr>
        <p:spPr>
          <a:xfrm>
            <a:off x="3807560" y="1574300"/>
            <a:ext cx="4721132" cy="3903394"/>
          </a:xfrm>
          <a:prstGeom prst="rect">
            <a:avLst/>
          </a:prstGeom>
        </p:spPr>
        <p:txBody>
          <a:bodyPr vert="horz" wrap="square" lIns="81043" tIns="40522" rIns="81043" bIns="40522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532"/>
              </a:spcBef>
              <a:spcAft>
                <a:spcPts val="532"/>
              </a:spcAft>
            </a:pPr>
            <a:r>
              <a:rPr lang="ca-ES" sz="1200" dirty="0">
                <a:solidFill>
                  <a:schemeClr val="tx1"/>
                </a:solidFill>
                <a:latin typeface="Calibri" panose="020F0502020204030204" pitchFamily="34" charset="0"/>
              </a:rPr>
              <a:t>CONSULTA ONLINE PRÈVIA</a:t>
            </a:r>
            <a:endParaRPr lang="ca-ES" sz="1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51956" indent="-151956" algn="just">
              <a:spcBef>
                <a:spcPts val="532"/>
              </a:spcBef>
              <a:spcAft>
                <a:spcPts val="532"/>
              </a:spcAft>
              <a:buFont typeface="Courier New" panose="02070309020205020404" pitchFamily="49" charset="0"/>
              <a:buChar char="o"/>
            </a:pPr>
            <a:r>
              <a:rPr lang="ca-ES" sz="1100" dirty="0">
                <a:solidFill>
                  <a:schemeClr val="tx1"/>
                </a:solidFill>
                <a:latin typeface="Calibri" panose="020F0502020204030204" pitchFamily="34" charset="0"/>
              </a:rPr>
              <a:t>Objectiu</a:t>
            </a:r>
            <a:r>
              <a:rPr lang="ca-ES" sz="1100" b="0" dirty="0">
                <a:solidFill>
                  <a:schemeClr val="tx1"/>
                </a:solidFill>
                <a:latin typeface="Calibri" panose="020F0502020204030204" pitchFamily="34" charset="0"/>
              </a:rPr>
              <a:t>: validar a nivell individual les propostes sorgides de les diferents taules de debat i validades a nivell tècnic.</a:t>
            </a:r>
          </a:p>
          <a:p>
            <a:pPr marL="151956" indent="-151956" algn="just">
              <a:spcBef>
                <a:spcPts val="532"/>
              </a:spcBef>
              <a:spcAft>
                <a:spcPts val="532"/>
              </a:spcAft>
              <a:buFont typeface="Courier New" panose="02070309020205020404" pitchFamily="49" charset="0"/>
              <a:buChar char="o"/>
            </a:pPr>
            <a:r>
              <a:rPr lang="ca-ES" sz="1100" dirty="0">
                <a:solidFill>
                  <a:schemeClr val="tx1"/>
                </a:solidFill>
                <a:latin typeface="Calibri" panose="020F0502020204030204" pitchFamily="34" charset="0"/>
              </a:rPr>
              <a:t>Participació</a:t>
            </a:r>
            <a:r>
              <a:rPr lang="ca-ES" sz="1100" b="0" dirty="0">
                <a:solidFill>
                  <a:schemeClr val="tx1"/>
                </a:solidFill>
                <a:latin typeface="Calibri" panose="020F0502020204030204" pitchFamily="34" charset="0"/>
              </a:rPr>
              <a:t>: 28 agents.</a:t>
            </a:r>
          </a:p>
          <a:p>
            <a:pPr marL="151956" indent="-151956" algn="just">
              <a:spcBef>
                <a:spcPts val="532"/>
              </a:spcBef>
              <a:spcAft>
                <a:spcPts val="532"/>
              </a:spcAft>
              <a:buFont typeface="Courier New" panose="02070309020205020404" pitchFamily="49" charset="0"/>
              <a:buChar char="o"/>
            </a:pPr>
            <a:r>
              <a:rPr lang="ca-ES" sz="1100" dirty="0">
                <a:solidFill>
                  <a:schemeClr val="tx1"/>
                </a:solidFill>
                <a:latin typeface="Calibri" panose="020F0502020204030204" pitchFamily="34" charset="0"/>
              </a:rPr>
              <a:t>Resultats</a:t>
            </a:r>
            <a:r>
              <a:rPr lang="ca-ES" sz="1100" b="0" dirty="0">
                <a:solidFill>
                  <a:schemeClr val="tx1"/>
                </a:solidFill>
                <a:latin typeface="Calibri" panose="020F0502020204030204" pitchFamily="34" charset="0"/>
              </a:rPr>
              <a:t>: validació de la necessitat de totes les accions, però de la viabilitat de 22, quedant-ne 11 accions per a les quals es perceben condicionants per tal que siguin viables.</a:t>
            </a:r>
          </a:p>
          <a:p>
            <a:pPr algn="just">
              <a:spcBef>
                <a:spcPts val="1064"/>
              </a:spcBef>
            </a:pPr>
            <a:r>
              <a:rPr lang="ca-ES" sz="1200" dirty="0">
                <a:solidFill>
                  <a:schemeClr val="tx1"/>
                </a:solidFill>
                <a:latin typeface="Calibri" panose="020F0502020204030204" pitchFamily="34" charset="0"/>
              </a:rPr>
              <a:t>SESSIONS VALIDACIÓ </a:t>
            </a:r>
            <a:r>
              <a:rPr lang="ca-ES" sz="1200" dirty="0" err="1">
                <a:solidFill>
                  <a:schemeClr val="tx1"/>
                </a:solidFill>
                <a:latin typeface="Calibri" panose="020F0502020204030204" pitchFamily="34" charset="0"/>
              </a:rPr>
              <a:t>MeTACC</a:t>
            </a:r>
            <a:endParaRPr lang="ca-ES" sz="1200" b="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51956" indent="-151956" algn="just">
              <a:spcBef>
                <a:spcPts val="532"/>
              </a:spcBef>
              <a:spcAft>
                <a:spcPts val="532"/>
              </a:spcAft>
              <a:buFont typeface="Courier New" panose="02070309020205020404" pitchFamily="49" charset="0"/>
              <a:buChar char="o"/>
            </a:pPr>
            <a:r>
              <a:rPr lang="ca-ES" sz="1100" dirty="0">
                <a:solidFill>
                  <a:schemeClr val="tx1"/>
                </a:solidFill>
                <a:latin typeface="Calibri" panose="020F0502020204030204" pitchFamily="34" charset="0"/>
              </a:rPr>
              <a:t>Objectiu</a:t>
            </a:r>
            <a:r>
              <a:rPr lang="ca-ES" sz="1100" b="0" dirty="0">
                <a:solidFill>
                  <a:schemeClr val="tx1"/>
                </a:solidFill>
                <a:latin typeface="Calibri" panose="020F0502020204030204" pitchFamily="34" charset="0"/>
              </a:rPr>
              <a:t>: donar a conèixer els resultats de la validació i debatre entorn aquelles propostes que no han obtingut consens o que han obtingut un percentatge important de condicionants per a la seva viabilitat, recollint aquests condicionants. Finalment, es van debatre i prioritzar els criteris a tenir en compte per a la seva priorització.</a:t>
            </a:r>
          </a:p>
          <a:p>
            <a:pPr marL="151956" indent="-151956" algn="just">
              <a:spcBef>
                <a:spcPts val="532"/>
              </a:spcBef>
              <a:spcAft>
                <a:spcPts val="532"/>
              </a:spcAft>
              <a:buFont typeface="Courier New" panose="02070309020205020404" pitchFamily="49" charset="0"/>
              <a:buChar char="o"/>
            </a:pPr>
            <a:r>
              <a:rPr lang="ca-ES" sz="1100" dirty="0">
                <a:solidFill>
                  <a:schemeClr val="tx1"/>
                </a:solidFill>
                <a:latin typeface="Calibri" panose="020F0502020204030204" pitchFamily="34" charset="0"/>
              </a:rPr>
              <a:t>Participació</a:t>
            </a:r>
            <a:r>
              <a:rPr lang="ca-ES" sz="1100" b="0" dirty="0">
                <a:solidFill>
                  <a:schemeClr val="tx1"/>
                </a:solidFill>
                <a:latin typeface="Calibri" panose="020F0502020204030204" pitchFamily="34" charset="0"/>
              </a:rPr>
              <a:t>: 23 agents repartits en dues sessions de validació.</a:t>
            </a:r>
          </a:p>
          <a:p>
            <a:pPr marL="151956" indent="-151956" algn="just">
              <a:spcBef>
                <a:spcPts val="532"/>
              </a:spcBef>
              <a:spcAft>
                <a:spcPts val="532"/>
              </a:spcAft>
              <a:buFont typeface="Courier New" panose="02070309020205020404" pitchFamily="49" charset="0"/>
              <a:buChar char="o"/>
            </a:pPr>
            <a:r>
              <a:rPr lang="ca-ES" sz="1100" dirty="0">
                <a:solidFill>
                  <a:schemeClr val="tx1"/>
                </a:solidFill>
                <a:latin typeface="Calibri" panose="020F0502020204030204" pitchFamily="34" charset="0"/>
              </a:rPr>
              <a:t>Resultats</a:t>
            </a:r>
            <a:r>
              <a:rPr lang="ca-ES" sz="1100" b="0" dirty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</a:p>
          <a:p>
            <a:pPr marL="609121" lvl="1" indent="-151956" algn="just">
              <a:buFont typeface="Courier New" panose="02070309020205020404" pitchFamily="49" charset="0"/>
              <a:buChar char="o"/>
            </a:pPr>
            <a:r>
              <a:rPr lang="ca-ES" sz="900" dirty="0">
                <a:latin typeface="Calibri" panose="020F0502020204030204" pitchFamily="34" charset="0"/>
              </a:rPr>
              <a:t>Recollida de condicionants per a 27 propostes.</a:t>
            </a:r>
          </a:p>
          <a:p>
            <a:pPr marL="609121" lvl="1" indent="-151956" algn="just">
              <a:buFont typeface="Courier New" panose="02070309020205020404" pitchFamily="49" charset="0"/>
              <a:buChar char="o"/>
            </a:pPr>
            <a:r>
              <a:rPr lang="ca-ES" sz="900" dirty="0">
                <a:latin typeface="Calibri" panose="020F0502020204030204" pitchFamily="34" charset="0"/>
              </a:rPr>
              <a:t>Validació i priorització dels 5 criteris proposats per a la priorització de les accions.</a:t>
            </a:r>
          </a:p>
        </p:txBody>
      </p:sp>
      <p:sp>
        <p:nvSpPr>
          <p:cNvPr id="18" name="1 Título">
            <a:extLst>
              <a:ext uri="{FF2B5EF4-FFF2-40B4-BE49-F238E27FC236}">
                <a16:creationId xmlns:a16="http://schemas.microsoft.com/office/drawing/2014/main" xmlns="" id="{25FD1850-CE16-4937-BD95-30C006C47398}"/>
              </a:ext>
            </a:extLst>
          </p:cNvPr>
          <p:cNvSpPr txBox="1">
            <a:spLocks/>
          </p:cNvSpPr>
          <p:nvPr/>
        </p:nvSpPr>
        <p:spPr>
          <a:xfrm>
            <a:off x="200473" y="15041"/>
            <a:ext cx="8939336" cy="943610"/>
          </a:xfrm>
          <a:prstGeom prst="rect">
            <a:avLst/>
          </a:prstGeom>
        </p:spPr>
        <p:txBody>
          <a:bodyPr vert="horz" lIns="81043" tIns="40522" rIns="81043" bIns="40522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ca-ES" sz="2800" dirty="0"/>
              <a:t>Procés participatiu per a l’elaboració de l’Estratègia i els Plans d’Acció per a l’adaptació al canvi climàtic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97875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Tabla">
            <a:extLst>
              <a:ext uri="{FF2B5EF4-FFF2-40B4-BE49-F238E27FC236}">
                <a16:creationId xmlns:a16="http://schemas.microsoft.com/office/drawing/2014/main" xmlns="" id="{6A2CB577-9878-4831-BA9F-D379F532A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940833"/>
              </p:ext>
            </p:extLst>
          </p:nvPr>
        </p:nvGraphicFramePr>
        <p:xfrm>
          <a:off x="1" y="2017407"/>
          <a:ext cx="9143999" cy="22663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11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04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04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04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04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04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9042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r>
                        <a:rPr lang="ca-ES" sz="900" b="1" noProof="0" dirty="0">
                          <a:latin typeface="Century Gothic" pitchFamily="34" charset="0"/>
                        </a:rPr>
                        <a:t>ÀMBIT FORESTAL</a:t>
                      </a:r>
                    </a:p>
                  </a:txBody>
                  <a:tcPr marL="84406" marR="84406" marT="38100" marB="3810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NECESSITAT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VIABILITAT</a:t>
                      </a:r>
                    </a:p>
                  </a:txBody>
                  <a:tcPr marL="84406" marR="84406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endParaRPr lang="ca-ES" sz="800" noProof="0" dirty="0">
                        <a:latin typeface="Century Gothic" pitchFamily="34" charset="0"/>
                      </a:endParaRPr>
                    </a:p>
                  </a:txBody>
                  <a:tcPr marL="84406" marR="84406" marT="38100" marB="3810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>
                          <a:latin typeface="Century Gothic" pitchFamily="34" charset="0"/>
                        </a:rPr>
                        <a:t>Si</a:t>
                      </a:r>
                    </a:p>
                  </a:txBody>
                  <a:tcPr marL="0" marR="0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>
                          <a:latin typeface="Century Gothic" pitchFamily="34" charset="0"/>
                        </a:rPr>
                        <a:t>No</a:t>
                      </a:r>
                    </a:p>
                  </a:txBody>
                  <a:tcPr marL="0" marR="0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 err="1">
                          <a:latin typeface="Century Gothic" pitchFamily="34" charset="0"/>
                        </a:rPr>
                        <a:t>Ns</a:t>
                      </a:r>
                      <a:endParaRPr lang="ca-ES" sz="600" b="1" noProof="0" dirty="0">
                        <a:latin typeface="Century Gothic" pitchFamily="34" charset="0"/>
                      </a:endParaRPr>
                    </a:p>
                  </a:txBody>
                  <a:tcPr marL="0" marR="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>
                          <a:latin typeface="Century Gothic" pitchFamily="34" charset="0"/>
                        </a:rPr>
                        <a:t>Si</a:t>
                      </a:r>
                    </a:p>
                  </a:txBody>
                  <a:tcPr marL="0" marR="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>
                          <a:latin typeface="Century Gothic" pitchFamily="34" charset="0"/>
                        </a:rPr>
                        <a:t>No</a:t>
                      </a:r>
                    </a:p>
                  </a:txBody>
                  <a:tcPr marL="0" marR="0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>
                          <a:latin typeface="Century Gothic" pitchFamily="34" charset="0"/>
                        </a:rPr>
                        <a:t>Depèn</a:t>
                      </a:r>
                    </a:p>
                  </a:txBody>
                  <a:tcPr marL="0" marR="0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 err="1">
                          <a:latin typeface="Century Gothic" pitchFamily="34" charset="0"/>
                        </a:rPr>
                        <a:t>Ns</a:t>
                      </a:r>
                      <a:endParaRPr lang="ca-ES" sz="600" b="1" noProof="0" dirty="0">
                        <a:latin typeface="Century Gothic" pitchFamily="34" charset="0"/>
                      </a:endParaRPr>
                    </a:p>
                  </a:txBody>
                  <a:tcPr marL="0" marR="0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800" noProof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1. Explotació de la biomassa com a font d’energia</a:t>
                      </a:r>
                      <a:endParaRPr lang="ca-ES" sz="900" noProof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30163" marB="3016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22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4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1031626" rtl="0" eaLnBrk="1" latinLnBrk="0" hangingPunct="1"/>
                      <a:r>
                        <a:rPr lang="ca-ES" sz="800" b="0" kern="120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84406" marR="84406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1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13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3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800" noProof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2. Controlar/dirigir el procés de reforestació de terrenys agrícoles abandonats, </a:t>
                      </a:r>
                      <a:endParaRPr lang="ca-ES" sz="900" noProof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30163" marB="3016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20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6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7</a:t>
                      </a:r>
                    </a:p>
                  </a:txBody>
                  <a:tcPr marL="84406" marR="84406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5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11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800" noProof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3. Incloure dins els plans tècnics redactats els riscos associats al canvi climàtic.</a:t>
                      </a:r>
                      <a:endParaRPr lang="ca-ES" sz="900" noProof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30163" marB="3016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23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2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12</a:t>
                      </a:r>
                    </a:p>
                  </a:txBody>
                  <a:tcPr marL="84406" marR="84406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4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6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800" noProof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4. Introducció del foc tècnic com a instrument de gestió forestal.</a:t>
                      </a:r>
                      <a:endParaRPr lang="ca-ES" sz="900" noProof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30163" marB="3016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14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1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12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8</a:t>
                      </a:r>
                    </a:p>
                  </a:txBody>
                  <a:tcPr marL="84406" marR="84406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3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12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800" noProof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5. Elaborar i aplicar un pla d’estassades de matollar en les zones pròximes a les masses forestals consolidades o ecològicament interessants </a:t>
                      </a:r>
                      <a:endParaRPr lang="ca-ES" sz="900" noProof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30163" marB="3016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18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9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7</a:t>
                      </a:r>
                    </a:p>
                  </a:txBody>
                  <a:tcPr marL="84406" marR="84406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4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13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800" noProof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6. Realitzar un estudi previ per a la possible recuperació d'antigues zones de conreu, tenint en compte la titularitat.</a:t>
                      </a:r>
                      <a:endParaRPr lang="ca-ES" sz="900" noProof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30163" marB="3016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18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4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5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11</a:t>
                      </a:r>
                    </a:p>
                  </a:txBody>
                  <a:tcPr marL="84406" marR="84406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6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7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800" noProof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7. Reimplantació de zones de pastura, reconeixent i fomentant la utilització d'espècies ramaderes adients com a eines de gestió forestal, tot donant valor afegit als productes derivats (carn, formatge, llet,...)</a:t>
                      </a:r>
                      <a:endParaRPr lang="ca-ES" sz="900" noProof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30163" marB="30163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23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1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3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10</a:t>
                      </a:r>
                    </a:p>
                  </a:txBody>
                  <a:tcPr marL="84406" marR="84406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7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6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3 Título">
            <a:extLst>
              <a:ext uri="{FF2B5EF4-FFF2-40B4-BE49-F238E27FC236}">
                <a16:creationId xmlns:a16="http://schemas.microsoft.com/office/drawing/2014/main" xmlns="" id="{ECF6DCBD-13C0-4A00-BBAA-F03FD385EA87}"/>
              </a:ext>
            </a:extLst>
          </p:cNvPr>
          <p:cNvSpPr txBox="1">
            <a:spLocks/>
          </p:cNvSpPr>
          <p:nvPr/>
        </p:nvSpPr>
        <p:spPr>
          <a:xfrm>
            <a:off x="227659" y="1093431"/>
            <a:ext cx="6447486" cy="328057"/>
          </a:xfrm>
          <a:prstGeom prst="rect">
            <a:avLst/>
          </a:prstGeom>
        </p:spPr>
        <p:txBody>
          <a:bodyPr vert="horz" lIns="81043" tIns="40522" rIns="81043" bIns="40522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SESSIONS DE VALIDACIÓ DE LA </a:t>
            </a:r>
            <a:r>
              <a:rPr lang="ca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MeTACC</a:t>
            </a:r>
            <a:endParaRPr lang="ca-ES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F925BCC6-9ABE-4576-9B10-A1435EAB3216}"/>
              </a:ext>
            </a:extLst>
          </p:cNvPr>
          <p:cNvSpPr txBox="1">
            <a:spLocks/>
          </p:cNvSpPr>
          <p:nvPr/>
        </p:nvSpPr>
        <p:spPr>
          <a:xfrm>
            <a:off x="200473" y="15041"/>
            <a:ext cx="8939336" cy="943610"/>
          </a:xfrm>
          <a:prstGeom prst="rect">
            <a:avLst/>
          </a:prstGeom>
        </p:spPr>
        <p:txBody>
          <a:bodyPr vert="horz" lIns="81043" tIns="40522" rIns="81043" bIns="40522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ca-ES" sz="2800" dirty="0"/>
              <a:t>Procés participatiu per a l’elaboració de l’Estratègia i els Plans d’Acció per a l’adaptació al canvi climàtic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7862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3 Tabla">
            <a:extLst>
              <a:ext uri="{FF2B5EF4-FFF2-40B4-BE49-F238E27FC236}">
                <a16:creationId xmlns:a16="http://schemas.microsoft.com/office/drawing/2014/main" xmlns="" id="{5B82ADB1-CEA0-425C-B050-68B0E76DC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073481"/>
              </p:ext>
            </p:extLst>
          </p:nvPr>
        </p:nvGraphicFramePr>
        <p:xfrm>
          <a:off x="1" y="1574300"/>
          <a:ext cx="9143999" cy="3323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110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4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04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04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04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04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04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9042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sz="9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+mn-cs"/>
                        </a:rPr>
                        <a:t>ÀMBIT TRANSVERSAL</a:t>
                      </a:r>
                    </a:p>
                  </a:txBody>
                  <a:tcPr marL="66462" marR="66462" marT="38100" marB="3810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NECESSITAT</a:t>
                      </a:r>
                    </a:p>
                  </a:txBody>
                  <a:tcPr marL="66462" marR="66462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a-ES" sz="800" b="1" noProof="0">
                          <a:latin typeface="Century Gothic" pitchFamily="34" charset="0"/>
                        </a:rPr>
                        <a:t>VIABILITAT</a:t>
                      </a:r>
                    </a:p>
                  </a:txBody>
                  <a:tcPr marL="66462" marR="66462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endParaRPr lang="ca-ES" sz="800" noProof="0">
                        <a:latin typeface="Century Gothic" pitchFamily="34" charset="0"/>
                      </a:endParaRPr>
                    </a:p>
                  </a:txBody>
                  <a:tcPr marL="66462" marR="66462" marT="38100" marB="3810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>
                          <a:latin typeface="Century Gothic" pitchFamily="34" charset="0"/>
                        </a:rPr>
                        <a:t>Si</a:t>
                      </a:r>
                    </a:p>
                  </a:txBody>
                  <a:tcPr marL="66462" marR="66462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>
                          <a:latin typeface="Century Gothic" pitchFamily="34" charset="0"/>
                        </a:rPr>
                        <a:t>No</a:t>
                      </a:r>
                    </a:p>
                  </a:txBody>
                  <a:tcPr marL="66462" marR="66462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>
                          <a:latin typeface="Century Gothic" pitchFamily="34" charset="0"/>
                        </a:rPr>
                        <a:t>Ns</a:t>
                      </a:r>
                    </a:p>
                  </a:txBody>
                  <a:tcPr marL="66462" marR="66462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>
                          <a:latin typeface="Century Gothic" pitchFamily="34" charset="0"/>
                        </a:rPr>
                        <a:t>Si</a:t>
                      </a:r>
                    </a:p>
                  </a:txBody>
                  <a:tcPr marL="66462" marR="66462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>
                          <a:latin typeface="Century Gothic" pitchFamily="34" charset="0"/>
                        </a:rPr>
                        <a:t>No</a:t>
                      </a:r>
                    </a:p>
                  </a:txBody>
                  <a:tcPr marL="66462" marR="66462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>
                          <a:latin typeface="Century Gothic" pitchFamily="34" charset="0"/>
                        </a:rPr>
                        <a:t>Depèn</a:t>
                      </a:r>
                    </a:p>
                  </a:txBody>
                  <a:tcPr marL="66462" marR="66462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>
                          <a:latin typeface="Century Gothic" pitchFamily="34" charset="0"/>
                        </a:rPr>
                        <a:t>Ns</a:t>
                      </a:r>
                    </a:p>
                  </a:txBody>
                  <a:tcPr marL="66462" marR="66462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4078"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9. Continuar amb els registres i tractament d’espècies molestes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66462" marR="66462" marT="79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66462" marR="66462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4078"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17. Apostar per polítiques d’eficiència, de sensibilització, de reutilització de l’aigua, i regular, revisar i optimitzar les concessions hídriques actuals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6462" marR="66462" marT="79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66462" marR="66462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4078"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16. Potenciar la marca Terres de l'Ebre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6462" marR="66462" marT="79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</a:t>
                      </a:r>
                    </a:p>
                  </a:txBody>
                  <a:tcPr marL="66462" marR="66462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4078"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10. Continuar amb els sistemes de vigilància i control d’aigua de consum humà, d’episodis de calor, o de concentracions d’ozó."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6462" marR="66462" marT="79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66462" marR="66462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4078"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18. Elaborar un programa de detecció, seguiment i protecció de les espècies i ecosistemes vulnerables i en perill d'extinció.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6462" marR="66462" marT="79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66462" marR="66462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4078"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8. Major vigilància i control d’espècies invasores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6462" marR="66462" marT="79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66462" marR="66462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4078"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11. Determinar una institució encarregada de fer el seguiment de l'Estratègia i plans d’acció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6462" marR="66462" marT="79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66462" marR="66462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4078"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13. Establir una figura de coordinació per a la detecció, coordinació, control i seguiment de les espècies invasores.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19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66462" marR="66462" marT="79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66462" marR="66462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4078"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14. Potenciar les accions per millorar la biodiversitat a escala de paisatge (acords de custòdia)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17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66462" marR="66462" marT="79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66462" marR="66462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4078"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12. Creació de l'Organisme de Gestió de les Conques Hídriques de les Terres de  l'Ebre.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66462" marR="66462" marT="79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66462" marR="66462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4078">
                <a:tc>
                  <a:txBody>
                    <a:bodyPr/>
                    <a:lstStyle/>
                    <a:p>
                      <a:pPr algn="l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15. Recuperar les accions pendents del PIPDE (pla integral de protecció del Delta de l’Ebre).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66462" marR="66462" marT="793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66462" marR="66462" marT="79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1" i="0" u="none" strike="noStrike" noProof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</a:t>
                      </a:r>
                    </a:p>
                  </a:txBody>
                  <a:tcPr marL="66462" marR="66462" marT="7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3 Título">
            <a:extLst>
              <a:ext uri="{FF2B5EF4-FFF2-40B4-BE49-F238E27FC236}">
                <a16:creationId xmlns:a16="http://schemas.microsoft.com/office/drawing/2014/main" xmlns="" id="{F1080CB0-4A03-48C7-9647-4C2A4E53B1CB}"/>
              </a:ext>
            </a:extLst>
          </p:cNvPr>
          <p:cNvSpPr txBox="1">
            <a:spLocks/>
          </p:cNvSpPr>
          <p:nvPr/>
        </p:nvSpPr>
        <p:spPr>
          <a:xfrm>
            <a:off x="227659" y="1093431"/>
            <a:ext cx="6447486" cy="328057"/>
          </a:xfrm>
          <a:prstGeom prst="rect">
            <a:avLst/>
          </a:prstGeom>
        </p:spPr>
        <p:txBody>
          <a:bodyPr vert="horz" lIns="81043" tIns="40522" rIns="81043" bIns="40522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SESSIONS DE VALIDACIÓ DE LA </a:t>
            </a:r>
            <a:r>
              <a:rPr lang="ca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MeTACC</a:t>
            </a:r>
            <a:endParaRPr lang="ca-ES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xmlns="" id="{6247C850-C7C6-4AA6-A831-FED6B8156A18}"/>
              </a:ext>
            </a:extLst>
          </p:cNvPr>
          <p:cNvSpPr txBox="1">
            <a:spLocks/>
          </p:cNvSpPr>
          <p:nvPr/>
        </p:nvSpPr>
        <p:spPr>
          <a:xfrm>
            <a:off x="200473" y="15041"/>
            <a:ext cx="8939336" cy="943610"/>
          </a:xfrm>
          <a:prstGeom prst="rect">
            <a:avLst/>
          </a:prstGeom>
        </p:spPr>
        <p:txBody>
          <a:bodyPr vert="horz" lIns="81043" tIns="40522" rIns="81043" bIns="40522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ca-ES" sz="2800" dirty="0"/>
              <a:t>Procés participatiu per a l’elaboració de l’Estratègia i els Plans d’Acció per a l’adaptació al canvi climàtic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12537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19256" cy="952500"/>
          </a:xfrm>
        </p:spPr>
        <p:txBody>
          <a:bodyPr>
            <a:normAutofit/>
          </a:bodyPr>
          <a:lstStyle/>
          <a:p>
            <a:r>
              <a:rPr lang="es-ES" dirty="0" smtClean="0"/>
              <a:t>METACC </a:t>
            </a:r>
            <a:r>
              <a:rPr lang="es-ES" dirty="0" err="1" smtClean="0"/>
              <a:t>Alt</a:t>
            </a:r>
            <a:r>
              <a:rPr lang="es-ES" dirty="0" smtClean="0"/>
              <a:t> </a:t>
            </a:r>
            <a:r>
              <a:rPr lang="es-ES" dirty="0" err="1" smtClean="0"/>
              <a:t>Penedès</a:t>
            </a:r>
            <a:r>
              <a:rPr lang="es-ES" dirty="0" smtClean="0"/>
              <a:t>. </a:t>
            </a:r>
            <a:r>
              <a:rPr lang="es-ES" dirty="0" err="1" smtClean="0"/>
              <a:t>Calendari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51520" y="1129308"/>
          <a:ext cx="8496944" cy="3354415"/>
        </p:xfrm>
        <a:graphic>
          <a:graphicData uri="http://schemas.openxmlformats.org/drawingml/2006/table">
            <a:tbl>
              <a:tblPr/>
              <a:tblGrid>
                <a:gridCol w="919738"/>
                <a:gridCol w="670807"/>
                <a:gridCol w="670807"/>
                <a:gridCol w="670807"/>
                <a:gridCol w="670807"/>
                <a:gridCol w="464978"/>
                <a:gridCol w="504056"/>
                <a:gridCol w="554171"/>
                <a:gridCol w="670807"/>
                <a:gridCol w="452191"/>
                <a:gridCol w="670807"/>
                <a:gridCol w="670807"/>
                <a:gridCol w="906161"/>
              </a:tblGrid>
              <a:tr h="3325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dirty="0" smtClean="0">
                          <a:solidFill>
                            <a:srgbClr val="337321"/>
                          </a:solidFill>
                          <a:latin typeface="Conduit ITC Medium"/>
                          <a:ea typeface="Times"/>
                          <a:cs typeface="Times New Roman"/>
                        </a:rPr>
                        <a:t> </a:t>
                      </a:r>
                      <a:endParaRPr lang="ca-ES" sz="1400" kern="1200" cap="all" noProof="0" dirty="0">
                        <a:solidFill>
                          <a:srgbClr val="337321"/>
                        </a:solidFill>
                        <a:latin typeface="Conduit ITC Medium"/>
                        <a:ea typeface="Times"/>
                        <a:cs typeface="Times New Roman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rtl="0" fontAlgn="ctr"/>
                      <a:r>
                        <a:rPr lang="ca-ES" sz="1400" kern="1200" cap="all" noProof="0" dirty="0" smtClean="0">
                          <a:solidFill>
                            <a:srgbClr val="337321"/>
                          </a:solidFill>
                          <a:latin typeface="Conduit ITC Medium"/>
                          <a:ea typeface="Times"/>
                          <a:cs typeface="Times New Roman"/>
                        </a:rPr>
                        <a:t> mesos</a:t>
                      </a:r>
                      <a:endParaRPr lang="ca-ES" sz="1400" kern="1200" cap="all" noProof="0" dirty="0">
                        <a:solidFill>
                          <a:srgbClr val="337321"/>
                        </a:solidFill>
                        <a:latin typeface="Conduit ITC Medium"/>
                        <a:ea typeface="Times"/>
                        <a:cs typeface="Times New Roman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25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a-ES" sz="1400" kern="1200" cap="all" noProof="0" smtClean="0">
                          <a:solidFill>
                            <a:srgbClr val="337321"/>
                          </a:solidFill>
                          <a:latin typeface="Conduit ITC Medium"/>
                          <a:ea typeface="Times"/>
                          <a:cs typeface="Times New Roman"/>
                        </a:rPr>
                        <a:t>Juny 2017</a:t>
                      </a:r>
                      <a:endParaRPr lang="ca-ES" sz="1400" kern="1200" cap="all" noProof="0">
                        <a:solidFill>
                          <a:srgbClr val="337321"/>
                        </a:solidFill>
                        <a:latin typeface="Conduit ITC Medium"/>
                        <a:ea typeface="Times"/>
                        <a:cs typeface="Times New Roman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a-ES" sz="1400" kern="1200" cap="all" noProof="0" dirty="0" smtClean="0">
                          <a:solidFill>
                            <a:srgbClr val="337321"/>
                          </a:solidFill>
                          <a:latin typeface="Conduit ITC Medium"/>
                          <a:ea typeface="Times"/>
                          <a:cs typeface="Times New Roman"/>
                        </a:rPr>
                        <a:t>Juliol 2017</a:t>
                      </a:r>
                      <a:endParaRPr lang="ca-ES" sz="1400" kern="1200" cap="all" noProof="0" dirty="0">
                        <a:solidFill>
                          <a:srgbClr val="337321"/>
                        </a:solidFill>
                        <a:latin typeface="Conduit ITC Medium"/>
                        <a:ea typeface="Times"/>
                        <a:cs typeface="Times New Roman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a-ES" sz="1400" cap="all" noProof="0">
                          <a:solidFill>
                            <a:srgbClr val="337321"/>
                          </a:solidFill>
                          <a:latin typeface="Conduit ITC Medium"/>
                          <a:ea typeface="Times"/>
                          <a:cs typeface="Times New Roman"/>
                        </a:rPr>
                        <a:t>agost 2017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a-ES" sz="1400" cap="all" noProof="0">
                          <a:solidFill>
                            <a:srgbClr val="337321"/>
                          </a:solidFill>
                          <a:latin typeface="Conduit ITC Medium"/>
                          <a:ea typeface="Times"/>
                          <a:cs typeface="Times New Roman"/>
                        </a:rPr>
                        <a:t>setembre 2017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a-ES" sz="1400" cap="all" noProof="0">
                          <a:solidFill>
                            <a:srgbClr val="337321"/>
                          </a:solidFill>
                          <a:latin typeface="Conduit ITC Medium"/>
                          <a:ea typeface="Times"/>
                          <a:cs typeface="Times New Roman"/>
                        </a:rPr>
                        <a:t>octubre 2017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a-ES" sz="1400" kern="1200" cap="all" noProof="0" smtClean="0">
                          <a:solidFill>
                            <a:srgbClr val="337321"/>
                          </a:solidFill>
                          <a:latin typeface="Conduit ITC Medium"/>
                          <a:ea typeface="Times"/>
                          <a:cs typeface="Times New Roman"/>
                        </a:rPr>
                        <a:t>novEMBRE 17</a:t>
                      </a:r>
                      <a:endParaRPr lang="ca-ES" sz="1400" kern="1200" cap="all" noProof="0">
                        <a:solidFill>
                          <a:srgbClr val="337321"/>
                        </a:solidFill>
                        <a:latin typeface="Conduit ITC Medium"/>
                        <a:ea typeface="Times"/>
                        <a:cs typeface="Times New Roman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8571">
                <a:tc>
                  <a:txBody>
                    <a:bodyPr/>
                    <a:lstStyle/>
                    <a:p>
                      <a:pPr algn="just" fontAlgn="ctr"/>
                      <a:r>
                        <a:rPr lang="ca-ES" sz="700" b="0" i="0" u="none" strike="noStrike" noProof="0" smtClean="0">
                          <a:solidFill>
                            <a:srgbClr val="646464"/>
                          </a:solidFill>
                          <a:latin typeface="Conduit ITC Light"/>
                        </a:rPr>
                        <a:t> </a:t>
                      </a:r>
                      <a:endParaRPr lang="ca-ES" sz="700" b="0" i="0" u="none" strike="noStrike" noProof="0">
                        <a:solidFill>
                          <a:srgbClr val="646464"/>
                        </a:solidFill>
                        <a:latin typeface="Conduit ITC Light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000" b="1" kern="1200" cap="none" baseline="0" noProof="0" dirty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1a quinzena </a:t>
                      </a:r>
                      <a:endParaRPr lang="ca-ES" sz="1000" b="1" kern="1200" cap="none" baseline="0" noProof="0" dirty="0">
                        <a:solidFill>
                          <a:srgbClr val="646464"/>
                        </a:solidFill>
                        <a:latin typeface="Conduit ITC Light"/>
                        <a:ea typeface="Times"/>
                        <a:cs typeface="Times New Roman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000" b="1" kern="1200" cap="none" baseline="0" noProof="0" dirty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2a quinzena </a:t>
                      </a:r>
                      <a:endParaRPr lang="ca-ES" sz="1000" b="1" kern="1200" cap="none" baseline="0" noProof="0" dirty="0">
                        <a:solidFill>
                          <a:srgbClr val="646464"/>
                        </a:solidFill>
                        <a:latin typeface="Conduit ITC Light"/>
                        <a:ea typeface="Times"/>
                        <a:cs typeface="Times New Roman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000" b="1" kern="1200" cap="none" baseline="0" noProof="0" dirty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1a quinzena </a:t>
                      </a:r>
                      <a:endParaRPr lang="ca-ES" sz="1000" b="1" kern="1200" cap="none" baseline="0" noProof="0" dirty="0">
                        <a:solidFill>
                          <a:srgbClr val="646464"/>
                        </a:solidFill>
                        <a:latin typeface="Conduit ITC Light"/>
                        <a:ea typeface="Times"/>
                        <a:cs typeface="Times New Roman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000" b="1" kern="1200" cap="none" baseline="0" noProof="0" dirty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2a quinzena </a:t>
                      </a:r>
                      <a:endParaRPr lang="ca-ES" sz="1000" b="1" kern="1200" cap="none" baseline="0" noProof="0" dirty="0">
                        <a:solidFill>
                          <a:srgbClr val="646464"/>
                        </a:solidFill>
                        <a:latin typeface="Conduit ITC Light"/>
                        <a:ea typeface="Times"/>
                        <a:cs typeface="Times New Roman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000" b="1" kern="1200" cap="none" baseline="0" noProof="0" dirty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1a quin. </a:t>
                      </a:r>
                      <a:endParaRPr lang="ca-ES" sz="1000" b="1" kern="1200" cap="none" baseline="0" noProof="0" dirty="0">
                        <a:solidFill>
                          <a:srgbClr val="646464"/>
                        </a:solidFill>
                        <a:latin typeface="Conduit ITC Light"/>
                        <a:ea typeface="Times"/>
                        <a:cs typeface="Times New Roman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000" b="1" kern="1200" cap="none" baseline="0" noProof="0" dirty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2a quin. </a:t>
                      </a:r>
                      <a:endParaRPr lang="ca-ES" sz="1000" b="1" kern="1200" cap="none" baseline="0" noProof="0" dirty="0">
                        <a:solidFill>
                          <a:srgbClr val="646464"/>
                        </a:solidFill>
                        <a:latin typeface="Conduit ITC Light"/>
                        <a:ea typeface="Times"/>
                        <a:cs typeface="Times New Roman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000" b="1" kern="1200" cap="none" baseline="0" noProof="0" dirty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1a quin. </a:t>
                      </a:r>
                      <a:endParaRPr lang="ca-ES" sz="1000" b="1" kern="1200" cap="none" baseline="0" noProof="0" dirty="0">
                        <a:solidFill>
                          <a:srgbClr val="646464"/>
                        </a:solidFill>
                        <a:latin typeface="Conduit ITC Light"/>
                        <a:ea typeface="Times"/>
                        <a:cs typeface="Times New Roman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000" b="1" kern="1200" cap="none" baseline="0" noProof="0" dirty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2a quin. </a:t>
                      </a:r>
                      <a:endParaRPr lang="ca-ES" sz="1000" b="1" kern="1200" cap="none" baseline="0" noProof="0" dirty="0">
                        <a:solidFill>
                          <a:srgbClr val="646464"/>
                        </a:solidFill>
                        <a:latin typeface="Conduit ITC Light"/>
                        <a:ea typeface="Times"/>
                        <a:cs typeface="Times New Roman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000" b="1" kern="1200" cap="none" baseline="0" noProof="0" dirty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1a quin. </a:t>
                      </a:r>
                      <a:endParaRPr lang="ca-ES" sz="1000" b="1" kern="1200" cap="none" baseline="0" noProof="0" dirty="0">
                        <a:solidFill>
                          <a:srgbClr val="646464"/>
                        </a:solidFill>
                        <a:latin typeface="Conduit ITC Light"/>
                        <a:ea typeface="Times"/>
                        <a:cs typeface="Times New Roman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000" b="1" kern="1200" cap="none" baseline="0" noProof="0" dirty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2a quin. </a:t>
                      </a:r>
                      <a:endParaRPr lang="ca-ES" sz="1000" b="1" kern="1200" cap="none" baseline="0" noProof="0" dirty="0">
                        <a:solidFill>
                          <a:srgbClr val="646464"/>
                        </a:solidFill>
                        <a:latin typeface="Conduit ITC Light"/>
                        <a:ea typeface="Times"/>
                        <a:cs typeface="Times New Roman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000" b="1" kern="1200" cap="none" baseline="0" noProof="0" dirty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1a quinzena </a:t>
                      </a:r>
                      <a:endParaRPr lang="ca-ES" sz="1000" b="1" kern="1200" cap="none" baseline="0" noProof="0" dirty="0">
                        <a:solidFill>
                          <a:srgbClr val="646464"/>
                        </a:solidFill>
                        <a:latin typeface="Conduit ITC Light"/>
                        <a:ea typeface="Times"/>
                        <a:cs typeface="Times New Roman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000" b="1" kern="1200" cap="none" baseline="0" noProof="0" dirty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2a quinzena </a:t>
                      </a:r>
                      <a:endParaRPr lang="ca-ES" sz="1000" b="1" kern="1200" cap="none" baseline="0" noProof="0" dirty="0">
                        <a:solidFill>
                          <a:srgbClr val="646464"/>
                        </a:solidFill>
                        <a:latin typeface="Conduit ITC Light"/>
                        <a:ea typeface="Times"/>
                        <a:cs typeface="Times New Roman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3D1"/>
                    </a:solidFill>
                  </a:tcPr>
                </a:tc>
              </a:tr>
              <a:tr h="703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600" kern="1200" cap="all" noProof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1a sessió </a:t>
                      </a:r>
                      <a:endParaRPr lang="ca-ES" sz="1600" kern="1200" cap="all" noProof="0">
                        <a:solidFill>
                          <a:srgbClr val="646464"/>
                        </a:solidFill>
                        <a:latin typeface="Conduit ITC Light"/>
                        <a:ea typeface="Times"/>
                        <a:cs typeface="Times New Roman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400" kern="1200" cap="all" noProof="0" dirty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8 de juny 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dirty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dirty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dirty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600" kern="1200" cap="all" noProof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2a sessió </a:t>
                      </a:r>
                      <a:endParaRPr lang="ca-ES" sz="1600" kern="1200" cap="all" noProof="0">
                        <a:solidFill>
                          <a:srgbClr val="646464"/>
                        </a:solidFill>
                        <a:latin typeface="Conduit ITC Light"/>
                        <a:ea typeface="Times"/>
                        <a:cs typeface="Times New Roman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400" kern="1200" cap="all" noProof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6 DE JULIOL 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dirty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968"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600" kern="1200" cap="all" noProof="0" dirty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3a sessió</a:t>
                      </a:r>
                      <a:endParaRPr lang="ca-ES" sz="1600" kern="1200" cap="all" noProof="0" dirty="0">
                        <a:solidFill>
                          <a:srgbClr val="646464"/>
                        </a:solidFill>
                        <a:latin typeface="Conduit ITC Light"/>
                        <a:ea typeface="Times"/>
                        <a:cs typeface="Times New Roman"/>
                      </a:endParaRP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400" kern="1200" cap="all" noProof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 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400" kern="1200" cap="all" noProof="0" dirty="0" smtClean="0">
                          <a:solidFill>
                            <a:srgbClr val="646464"/>
                          </a:solidFill>
                          <a:latin typeface="Conduit ITC Light"/>
                          <a:ea typeface="Times"/>
                          <a:cs typeface="Times New Roman"/>
                        </a:rPr>
                        <a:t>16 DE NOVEMBRE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1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Tabla">
            <a:extLst>
              <a:ext uri="{FF2B5EF4-FFF2-40B4-BE49-F238E27FC236}">
                <a16:creationId xmlns:a16="http://schemas.microsoft.com/office/drawing/2014/main" xmlns="" id="{99938525-1A54-4707-9B8C-8A0109B17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056819"/>
              </p:ext>
            </p:extLst>
          </p:nvPr>
        </p:nvGraphicFramePr>
        <p:xfrm>
          <a:off x="17527" y="1657367"/>
          <a:ext cx="9139815" cy="1433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87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1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01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01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01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01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01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9015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900" b="1" noProof="0" dirty="0">
                          <a:latin typeface="Century Gothic" pitchFamily="34" charset="0"/>
                        </a:rPr>
                        <a:t>ÀMBIT SOCIAL I TURÍSTIC</a:t>
                      </a:r>
                    </a:p>
                  </a:txBody>
                  <a:tcPr marL="84406" marR="84406" marT="38100" marB="3810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NECESSITAT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VIABILITAT</a:t>
                      </a:r>
                    </a:p>
                  </a:txBody>
                  <a:tcPr marL="84406" marR="84406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endParaRPr lang="ca-ES" sz="800" noProof="0">
                        <a:latin typeface="Century Gothic" pitchFamily="34" charset="0"/>
                      </a:endParaRPr>
                    </a:p>
                  </a:txBody>
                  <a:tcPr marL="84406" marR="84406" marT="38100" marB="3810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>
                          <a:latin typeface="Century Gothic" pitchFamily="34" charset="0"/>
                        </a:rPr>
                        <a:t>Si</a:t>
                      </a:r>
                    </a:p>
                  </a:txBody>
                  <a:tcPr marL="0" marR="0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>
                          <a:latin typeface="Century Gothic" pitchFamily="34" charset="0"/>
                        </a:rPr>
                        <a:t>No</a:t>
                      </a:r>
                    </a:p>
                  </a:txBody>
                  <a:tcPr marL="0" marR="0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 err="1">
                          <a:latin typeface="Century Gothic" pitchFamily="34" charset="0"/>
                        </a:rPr>
                        <a:t>Ns</a:t>
                      </a:r>
                      <a:endParaRPr lang="ca-ES" sz="600" b="1" noProof="0" dirty="0">
                        <a:latin typeface="Century Gothic" pitchFamily="34" charset="0"/>
                      </a:endParaRPr>
                    </a:p>
                  </a:txBody>
                  <a:tcPr marL="0" marR="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>
                          <a:latin typeface="Century Gothic" pitchFamily="34" charset="0"/>
                        </a:rPr>
                        <a:t>Si</a:t>
                      </a:r>
                    </a:p>
                  </a:txBody>
                  <a:tcPr marL="0" marR="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>
                          <a:latin typeface="Century Gothic" pitchFamily="34" charset="0"/>
                        </a:rPr>
                        <a:t>No</a:t>
                      </a:r>
                    </a:p>
                  </a:txBody>
                  <a:tcPr marL="0" marR="0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>
                          <a:latin typeface="Century Gothic" pitchFamily="34" charset="0"/>
                        </a:rPr>
                        <a:t>Depèn</a:t>
                      </a:r>
                    </a:p>
                  </a:txBody>
                  <a:tcPr marL="0" marR="0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 err="1">
                          <a:latin typeface="Century Gothic" pitchFamily="34" charset="0"/>
                        </a:rPr>
                        <a:t>Ns</a:t>
                      </a:r>
                      <a:endParaRPr lang="ca-ES" sz="600" b="1" noProof="0" dirty="0">
                        <a:latin typeface="Century Gothic" pitchFamily="34" charset="0"/>
                      </a:endParaRPr>
                    </a:p>
                  </a:txBody>
                  <a:tcPr marL="0" marR="0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8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19. Divulgació sobre un ús correcte de l’aigua de boca.</a:t>
                      </a:r>
                      <a:endParaRPr lang="es-ES" sz="9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30163" marB="3016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26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2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23</a:t>
                      </a:r>
                    </a:p>
                  </a:txBody>
                  <a:tcPr marL="84406" marR="84406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1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1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8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20. Revisar els criteris dels equipaments i serveis a les platges i de la seva integració dins els sistemes de qualitat.</a:t>
                      </a:r>
                      <a:endParaRPr lang="es-ES" sz="9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30163" marB="3016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20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1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5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12</a:t>
                      </a:r>
                    </a:p>
                  </a:txBody>
                  <a:tcPr marL="84406" marR="84406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5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9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8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21. Limitar o condicionar el creixement turístic a les disponibilitats d’aigua.</a:t>
                      </a:r>
                      <a:endParaRPr lang="es-ES" sz="9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30163" marB="3016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21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2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5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10</a:t>
                      </a:r>
                    </a:p>
                  </a:txBody>
                  <a:tcPr marL="84406" marR="84406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1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6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8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8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22. Redefinició i adaptació de l'oferta turística i  canvis en l’estratègia de promoció i públics objectiu.</a:t>
                      </a:r>
                      <a:endParaRPr lang="es-ES" sz="9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30163" marB="3016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18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2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7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9</a:t>
                      </a:r>
                    </a:p>
                  </a:txBody>
                  <a:tcPr marL="84406" marR="84406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10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4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3" name="3 Tabla">
            <a:extLst>
              <a:ext uri="{FF2B5EF4-FFF2-40B4-BE49-F238E27FC236}">
                <a16:creationId xmlns:a16="http://schemas.microsoft.com/office/drawing/2014/main" xmlns="" id="{86258813-ADC7-4951-876D-06226C314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208993"/>
              </p:ext>
            </p:extLst>
          </p:nvPr>
        </p:nvGraphicFramePr>
        <p:xfrm>
          <a:off x="-3" y="3379529"/>
          <a:ext cx="9139815" cy="1231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87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1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01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01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01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01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01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9015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900" b="1" noProof="0" dirty="0">
                          <a:latin typeface="Century Gothic" pitchFamily="34" charset="0"/>
                        </a:rPr>
                        <a:t>ÀMBIT AGRÍCOLA I RAMADER</a:t>
                      </a:r>
                    </a:p>
                  </a:txBody>
                  <a:tcPr marL="84406" marR="84406" marT="38100" marB="3810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NECESSITAT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VIABILITAT</a:t>
                      </a:r>
                    </a:p>
                  </a:txBody>
                  <a:tcPr marL="84406" marR="84406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endParaRPr lang="ca-ES" sz="800" noProof="0">
                        <a:latin typeface="Century Gothic" pitchFamily="34" charset="0"/>
                      </a:endParaRPr>
                    </a:p>
                  </a:txBody>
                  <a:tcPr marL="84406" marR="84406" marT="38100" marB="3810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>
                          <a:latin typeface="Century Gothic" pitchFamily="34" charset="0"/>
                        </a:rPr>
                        <a:t>Si</a:t>
                      </a:r>
                    </a:p>
                  </a:txBody>
                  <a:tcPr marL="0" marR="0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>
                          <a:latin typeface="Century Gothic" pitchFamily="34" charset="0"/>
                        </a:rPr>
                        <a:t>No</a:t>
                      </a:r>
                    </a:p>
                  </a:txBody>
                  <a:tcPr marL="0" marR="0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 err="1">
                          <a:latin typeface="Century Gothic" pitchFamily="34" charset="0"/>
                        </a:rPr>
                        <a:t>Ns</a:t>
                      </a:r>
                      <a:endParaRPr lang="ca-ES" sz="600" b="1" noProof="0" dirty="0">
                        <a:latin typeface="Century Gothic" pitchFamily="34" charset="0"/>
                      </a:endParaRPr>
                    </a:p>
                  </a:txBody>
                  <a:tcPr marL="0" marR="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>
                          <a:latin typeface="Century Gothic" pitchFamily="34" charset="0"/>
                        </a:rPr>
                        <a:t>Si</a:t>
                      </a:r>
                    </a:p>
                  </a:txBody>
                  <a:tcPr marL="0" marR="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>
                          <a:latin typeface="Century Gothic" pitchFamily="34" charset="0"/>
                        </a:rPr>
                        <a:t>No</a:t>
                      </a:r>
                    </a:p>
                  </a:txBody>
                  <a:tcPr marL="0" marR="0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>
                          <a:latin typeface="Century Gothic" pitchFamily="34" charset="0"/>
                        </a:rPr>
                        <a:t>Depèn</a:t>
                      </a:r>
                    </a:p>
                  </a:txBody>
                  <a:tcPr marL="0" marR="0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 err="1">
                          <a:latin typeface="Century Gothic" pitchFamily="34" charset="0"/>
                        </a:rPr>
                        <a:t>Ns</a:t>
                      </a:r>
                      <a:endParaRPr lang="ca-ES" sz="600" b="1" noProof="0" dirty="0">
                        <a:latin typeface="Century Gothic" pitchFamily="34" charset="0"/>
                      </a:endParaRPr>
                    </a:p>
                  </a:txBody>
                  <a:tcPr marL="0" marR="0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8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25. Apostar per la recuperació de varietats autòctones</a:t>
                      </a:r>
                      <a:endParaRPr lang="es-ES" sz="9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30163" marB="3016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21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6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10</a:t>
                      </a:r>
                    </a:p>
                  </a:txBody>
                  <a:tcPr marL="84406" marR="84406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9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5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57462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8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24. Introducció de noves varietats i/o espècies adequades a la nova situació.</a:t>
                      </a:r>
                      <a:endParaRPr lang="es-ES" sz="9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30163" marB="3016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15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1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10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10</a:t>
                      </a:r>
                    </a:p>
                  </a:txBody>
                  <a:tcPr marL="84406" marR="84406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9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7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8627412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8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26. Experimentar amb la sembra en sec del cultiu de l’arròs per conèixer-ne la seva viabilitat</a:t>
                      </a:r>
                      <a:endParaRPr lang="es-ES" sz="9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30163" marB="3016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16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2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8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7</a:t>
                      </a:r>
                    </a:p>
                  </a:txBody>
                  <a:tcPr marL="84406" marR="84406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7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11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8383798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8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23. Implementació de reg de suport per als conreus de secà.</a:t>
                      </a:r>
                      <a:endParaRPr lang="es-ES" sz="9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30163" marB="3016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9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4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12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2</a:t>
                      </a:r>
                    </a:p>
                  </a:txBody>
                  <a:tcPr marL="84406" marR="84406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2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10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12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3 Título">
            <a:extLst>
              <a:ext uri="{FF2B5EF4-FFF2-40B4-BE49-F238E27FC236}">
                <a16:creationId xmlns:a16="http://schemas.microsoft.com/office/drawing/2014/main" xmlns="" id="{E9777703-A8D8-41CE-87BE-A7B6D4F7585C}"/>
              </a:ext>
            </a:extLst>
          </p:cNvPr>
          <p:cNvSpPr txBox="1">
            <a:spLocks/>
          </p:cNvSpPr>
          <p:nvPr/>
        </p:nvSpPr>
        <p:spPr>
          <a:xfrm>
            <a:off x="227659" y="1093431"/>
            <a:ext cx="6447486" cy="328057"/>
          </a:xfrm>
          <a:prstGeom prst="rect">
            <a:avLst/>
          </a:prstGeom>
        </p:spPr>
        <p:txBody>
          <a:bodyPr vert="horz" lIns="81043" tIns="40522" rIns="81043" bIns="40522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SESSIONS DE VALIDACIÓ DE LA </a:t>
            </a:r>
            <a:r>
              <a:rPr lang="ca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MeTACC</a:t>
            </a:r>
            <a:endParaRPr lang="ca-ES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xmlns="" id="{36EE9AA0-4F68-429B-A293-48383913811C}"/>
              </a:ext>
            </a:extLst>
          </p:cNvPr>
          <p:cNvSpPr txBox="1">
            <a:spLocks/>
          </p:cNvSpPr>
          <p:nvPr/>
        </p:nvSpPr>
        <p:spPr>
          <a:xfrm>
            <a:off x="200473" y="15041"/>
            <a:ext cx="8939336" cy="943610"/>
          </a:xfrm>
          <a:prstGeom prst="rect">
            <a:avLst/>
          </a:prstGeom>
        </p:spPr>
        <p:txBody>
          <a:bodyPr vert="horz" lIns="81043" tIns="40522" rIns="81043" bIns="40522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ca-ES" sz="2800" dirty="0"/>
              <a:t>Procés participatiu per a l’elaboració de l’Estratègia i els Plans d’Acció per a l’adaptació al canvi climàtic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02389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>
            <a:extLst>
              <a:ext uri="{FF2B5EF4-FFF2-40B4-BE49-F238E27FC236}">
                <a16:creationId xmlns:a16="http://schemas.microsoft.com/office/drawing/2014/main" xmlns="" id="{B1B6249F-5B33-47AD-9DBB-C0A9F4540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00212"/>
              </p:ext>
            </p:extLst>
          </p:nvPr>
        </p:nvGraphicFramePr>
        <p:xfrm>
          <a:off x="-3" y="1957400"/>
          <a:ext cx="9139815" cy="23469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087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01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01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01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01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015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015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9015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itchFamily="34" charset="0"/>
                          <a:ea typeface="+mn-ea"/>
                          <a:cs typeface="+mn-cs"/>
                        </a:rPr>
                        <a:t>ÀMBIT PESCA I AQÜICULTURA</a:t>
                      </a:r>
                    </a:p>
                  </a:txBody>
                  <a:tcPr marL="84406" marR="84406" marT="38100" marB="38100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NECESSITAT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VIABILITAT</a:t>
                      </a:r>
                    </a:p>
                  </a:txBody>
                  <a:tcPr marL="84406" marR="84406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endParaRPr lang="ca-ES" sz="800" noProof="0">
                        <a:latin typeface="Century Gothic" pitchFamily="34" charset="0"/>
                      </a:endParaRPr>
                    </a:p>
                  </a:txBody>
                  <a:tcPr marL="84406" marR="84406" marT="38100" marB="3810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>
                          <a:latin typeface="Century Gothic" pitchFamily="34" charset="0"/>
                        </a:rPr>
                        <a:t>Si</a:t>
                      </a:r>
                    </a:p>
                  </a:txBody>
                  <a:tcPr marL="0" marR="0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>
                          <a:latin typeface="Century Gothic" pitchFamily="34" charset="0"/>
                        </a:rPr>
                        <a:t>No</a:t>
                      </a:r>
                    </a:p>
                  </a:txBody>
                  <a:tcPr marL="0" marR="0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 err="1">
                          <a:latin typeface="Century Gothic" pitchFamily="34" charset="0"/>
                        </a:rPr>
                        <a:t>Ns</a:t>
                      </a:r>
                      <a:endParaRPr lang="ca-ES" sz="600" b="1" noProof="0" dirty="0">
                        <a:latin typeface="Century Gothic" pitchFamily="34" charset="0"/>
                      </a:endParaRPr>
                    </a:p>
                  </a:txBody>
                  <a:tcPr marL="0" marR="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>
                          <a:latin typeface="Century Gothic" pitchFamily="34" charset="0"/>
                        </a:rPr>
                        <a:t>Si</a:t>
                      </a:r>
                    </a:p>
                  </a:txBody>
                  <a:tcPr marL="0" marR="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>
                          <a:latin typeface="Century Gothic" pitchFamily="34" charset="0"/>
                        </a:rPr>
                        <a:t>No</a:t>
                      </a:r>
                    </a:p>
                  </a:txBody>
                  <a:tcPr marL="0" marR="0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>
                          <a:latin typeface="Century Gothic" pitchFamily="34" charset="0"/>
                        </a:rPr>
                        <a:t>Depèn</a:t>
                      </a:r>
                    </a:p>
                  </a:txBody>
                  <a:tcPr marL="0" marR="0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600" b="1" noProof="0" dirty="0" err="1">
                          <a:latin typeface="Century Gothic" pitchFamily="34" charset="0"/>
                        </a:rPr>
                        <a:t>Ns</a:t>
                      </a:r>
                      <a:endParaRPr lang="ca-ES" sz="600" b="1" noProof="0" dirty="0">
                        <a:latin typeface="Century Gothic" pitchFamily="34" charset="0"/>
                      </a:endParaRPr>
                    </a:p>
                  </a:txBody>
                  <a:tcPr marL="0" marR="0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8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28. Actuacions globals per a millorar qualitat aigua de les badies del Delta de l’Ebre.</a:t>
                      </a:r>
                      <a:endParaRPr lang="es-ES" sz="9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30163" marB="3016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23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1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2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6</a:t>
                      </a:r>
                    </a:p>
                  </a:txBody>
                  <a:tcPr marL="84406" marR="84406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1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5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10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02351376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8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29. Períodes de cultiu </a:t>
                      </a:r>
                      <a:r>
                        <a:rPr lang="ca-ES" sz="800" dirty="0" err="1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offshore</a:t>
                      </a:r>
                      <a:r>
                        <a:rPr lang="ca-ES" sz="8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 per fer front a les temperatures de l’estiu, maneig òptim de cultius </a:t>
                      </a:r>
                      <a:endParaRPr lang="es-ES" sz="9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30163" marB="3016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17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8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5</a:t>
                      </a:r>
                    </a:p>
                  </a:txBody>
                  <a:tcPr marL="84406" marR="84406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6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12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988230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8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27. Noves tècniques d’aqüicultura (noves espècies i off-</a:t>
                      </a:r>
                      <a:r>
                        <a:rPr lang="ca-ES" sz="800" dirty="0" err="1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shore</a:t>
                      </a:r>
                      <a:r>
                        <a:rPr lang="ca-ES" sz="8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).</a:t>
                      </a:r>
                      <a:endParaRPr lang="es-ES" sz="9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30163" marB="3016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15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1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10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4</a:t>
                      </a:r>
                    </a:p>
                  </a:txBody>
                  <a:tcPr marL="84406" marR="84406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6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12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8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30. Disponibilitat d’una </a:t>
                      </a:r>
                      <a:r>
                        <a:rPr lang="ca-ES" sz="800" dirty="0" err="1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hatchery</a:t>
                      </a:r>
                      <a:r>
                        <a:rPr lang="ca-ES" sz="8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 (per fer cria) local de bivalves degudament gestionada que abasteixi als productors del Delta.</a:t>
                      </a:r>
                      <a:endParaRPr lang="es-ES" sz="9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30163" marB="3016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12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1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12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4</a:t>
                      </a:r>
                    </a:p>
                  </a:txBody>
                  <a:tcPr marL="84406" marR="84406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6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13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8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32. Apostar pel cultiu d’algues. Les algues  és un producte que cada vegada  te més  demanda i es comercialitza com a producte comestible. En el cas de les algues, a més, es podria implicar a les dones en el seu cultiu.</a:t>
                      </a:r>
                      <a:endParaRPr lang="es-ES" sz="9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30163" marB="3016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11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2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11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3</a:t>
                      </a:r>
                    </a:p>
                  </a:txBody>
                  <a:tcPr marL="84406" marR="84406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5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13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01596223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8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31. Promoció d’espècies de peixos amb poc valor culinari. Comercialitzar peixos poc valorats, per fer promocions a nivell culinari, el sector pesquer sortiria beneficiat</a:t>
                      </a:r>
                      <a:endParaRPr lang="es-ES" sz="9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30163" marB="3016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8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1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15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5</a:t>
                      </a:r>
                    </a:p>
                  </a:txBody>
                  <a:tcPr marL="84406" marR="84406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0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4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12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8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33. Adaptar les estructures dels musclos per fer granges d’orades</a:t>
                      </a:r>
                      <a:endParaRPr lang="es-ES" sz="9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63305" marR="63305" marT="30163" marB="3016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6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3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16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0" noProof="0" dirty="0">
                          <a:latin typeface="Century Gothic" pitchFamily="34" charset="0"/>
                        </a:rPr>
                        <a:t>1</a:t>
                      </a:r>
                    </a:p>
                  </a:txBody>
                  <a:tcPr marL="84406" marR="84406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2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latin typeface="Century Gothic" pitchFamily="34" charset="0"/>
                        </a:rPr>
                        <a:t>5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noProof="0" dirty="0">
                          <a:latin typeface="Century Gothic" pitchFamily="34" charset="0"/>
                        </a:rPr>
                        <a:t>16</a:t>
                      </a:r>
                    </a:p>
                  </a:txBody>
                  <a:tcPr marL="84406" marR="84406" marT="38100" marB="381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6" name="3 Título">
            <a:extLst>
              <a:ext uri="{FF2B5EF4-FFF2-40B4-BE49-F238E27FC236}">
                <a16:creationId xmlns:a16="http://schemas.microsoft.com/office/drawing/2014/main" xmlns="" id="{3EA8A995-54D4-499E-A8BD-215DA6B18F1F}"/>
              </a:ext>
            </a:extLst>
          </p:cNvPr>
          <p:cNvSpPr txBox="1">
            <a:spLocks/>
          </p:cNvSpPr>
          <p:nvPr/>
        </p:nvSpPr>
        <p:spPr>
          <a:xfrm>
            <a:off x="227659" y="1093431"/>
            <a:ext cx="6447486" cy="328057"/>
          </a:xfrm>
          <a:prstGeom prst="rect">
            <a:avLst/>
          </a:prstGeom>
        </p:spPr>
        <p:txBody>
          <a:bodyPr vert="horz" lIns="81043" tIns="40522" rIns="81043" bIns="40522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SESSIONS DE VALIDACIÓ DE LA </a:t>
            </a:r>
            <a:r>
              <a:rPr lang="ca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MeTACC</a:t>
            </a:r>
            <a:endParaRPr lang="ca-ES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xmlns="" id="{230DA5A2-85F9-4E12-8914-5D1E487D16B7}"/>
              </a:ext>
            </a:extLst>
          </p:cNvPr>
          <p:cNvSpPr txBox="1">
            <a:spLocks/>
          </p:cNvSpPr>
          <p:nvPr/>
        </p:nvSpPr>
        <p:spPr>
          <a:xfrm>
            <a:off x="200473" y="15041"/>
            <a:ext cx="8939336" cy="943610"/>
          </a:xfrm>
          <a:prstGeom prst="rect">
            <a:avLst/>
          </a:prstGeom>
        </p:spPr>
        <p:txBody>
          <a:bodyPr vert="horz" lIns="81043" tIns="40522" rIns="81043" bIns="40522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ca-ES" sz="2800" dirty="0"/>
              <a:t>Procés participatiu per a l’elaboració de l’Estratègia i els Plans d’Acció per a l’adaptació al canvi climàtic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7674564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de icono flecha ascendente">
            <a:extLst>
              <a:ext uri="{FF2B5EF4-FFF2-40B4-BE49-F238E27FC236}">
                <a16:creationId xmlns:a16="http://schemas.microsoft.com/office/drawing/2014/main" xmlns="" id="{969AEA52-BCCD-4FD1-BBFB-D6BF0FDA9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97" y="1177314"/>
            <a:ext cx="4343400" cy="392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6 Tabla">
            <a:extLst>
              <a:ext uri="{FF2B5EF4-FFF2-40B4-BE49-F238E27FC236}">
                <a16:creationId xmlns:a16="http://schemas.microsoft.com/office/drawing/2014/main" xmlns="" id="{2639A72B-8CF2-418A-990F-E15F50A63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439752"/>
              </p:ext>
            </p:extLst>
          </p:nvPr>
        </p:nvGraphicFramePr>
        <p:xfrm>
          <a:off x="617892" y="1823356"/>
          <a:ext cx="2459350" cy="3072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11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ca-ES" sz="800" b="1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CRITERI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BF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1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PRIORITAT</a:t>
                      </a:r>
                    </a:p>
                  </a:txBody>
                  <a:tcPr marL="63305" marR="63305" marT="30163" marB="30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B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3819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VIABILITAT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1,20</a:t>
                      </a:r>
                    </a:p>
                  </a:txBody>
                  <a:tcPr marL="63305" marR="63305" marT="30163" marB="30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3819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TRANSVERSALITAT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1,30</a:t>
                      </a:r>
                    </a:p>
                  </a:txBody>
                  <a:tcPr marL="63305" marR="63305" marT="30163" marB="30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3819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REPLICABILITAT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1,90</a:t>
                      </a:r>
                    </a:p>
                  </a:txBody>
                  <a:tcPr marL="63305" marR="63305" marT="30163" marB="30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3819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INNOVACIÓ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2,10</a:t>
                      </a:r>
                    </a:p>
                  </a:txBody>
                  <a:tcPr marL="63305" marR="63305" marT="30163" marB="30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3819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TERMINI D’EXECUCIÓ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2,40</a:t>
                      </a:r>
                    </a:p>
                  </a:txBody>
                  <a:tcPr marL="63305" marR="63305" marT="30163" marB="30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B61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6" name="10 Tabla">
            <a:extLst>
              <a:ext uri="{FF2B5EF4-FFF2-40B4-BE49-F238E27FC236}">
                <a16:creationId xmlns:a16="http://schemas.microsoft.com/office/drawing/2014/main" xmlns="" id="{E2B0B3D0-4BED-4864-9660-4258F9CCEB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840190"/>
              </p:ext>
            </p:extLst>
          </p:nvPr>
        </p:nvGraphicFramePr>
        <p:xfrm>
          <a:off x="3476056" y="3102913"/>
          <a:ext cx="2459350" cy="79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11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ca-ES" sz="800" b="1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OPCIONS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BF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1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PRIORITAT</a:t>
                      </a:r>
                    </a:p>
                  </a:txBody>
                  <a:tcPr marL="63305" marR="63305" marT="30163" marB="30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B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Replicable</a:t>
                      </a:r>
                      <a:r>
                        <a:rPr lang="ca-ES" sz="800" b="0" kern="1200" baseline="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en 2 territoris</a:t>
                      </a:r>
                      <a:endParaRPr lang="ca-ES" sz="800" b="0" kern="1200" noProof="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1,25</a:t>
                      </a:r>
                    </a:p>
                  </a:txBody>
                  <a:tcPr marL="63305" marR="63305" marT="30163" marB="30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Replicació en</a:t>
                      </a:r>
                      <a:r>
                        <a:rPr lang="ca-ES" sz="800" b="0" kern="1200" baseline="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1 territori</a:t>
                      </a:r>
                      <a:endParaRPr lang="ca-ES" sz="800" b="0" kern="1200" noProof="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1,58</a:t>
                      </a:r>
                    </a:p>
                  </a:txBody>
                  <a:tcPr marL="63305" marR="63305" marT="30163" marB="30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No replicable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2,67</a:t>
                      </a:r>
                    </a:p>
                  </a:txBody>
                  <a:tcPr marL="63305" marR="63305" marT="30163" marB="30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8" name="11 Tabla">
            <a:extLst>
              <a:ext uri="{FF2B5EF4-FFF2-40B4-BE49-F238E27FC236}">
                <a16:creationId xmlns:a16="http://schemas.microsoft.com/office/drawing/2014/main" xmlns="" id="{5C975F7C-C8DB-4711-88C9-B799BB7D2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854359"/>
              </p:ext>
            </p:extLst>
          </p:nvPr>
        </p:nvGraphicFramePr>
        <p:xfrm>
          <a:off x="3476056" y="1778668"/>
          <a:ext cx="2459350" cy="995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11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ca-ES" sz="800" b="1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OPCIONS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BF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1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PRIORITAT</a:t>
                      </a:r>
                    </a:p>
                  </a:txBody>
                  <a:tcPr marL="63305" marR="63305" marT="30163" marB="30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B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Viabilitat econòmica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1,50</a:t>
                      </a:r>
                    </a:p>
                  </a:txBody>
                  <a:tcPr marL="63305" marR="63305" marT="30163" marB="30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Viabilitat tècnica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1,75</a:t>
                      </a:r>
                    </a:p>
                  </a:txBody>
                  <a:tcPr marL="63305" marR="63305" marT="30163" marB="30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Viabilitat social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1,75</a:t>
                      </a:r>
                    </a:p>
                  </a:txBody>
                  <a:tcPr marL="63305" marR="63305" marT="30163" marB="30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Viabilitat política/institucional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2,13</a:t>
                      </a:r>
                    </a:p>
                  </a:txBody>
                  <a:tcPr marL="63305" marR="63305" marT="30163" marB="30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9" name="12 Tabla">
            <a:extLst>
              <a:ext uri="{FF2B5EF4-FFF2-40B4-BE49-F238E27FC236}">
                <a16:creationId xmlns:a16="http://schemas.microsoft.com/office/drawing/2014/main" xmlns="" id="{34C31C89-5234-41D2-B8E5-AA85162DF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247795"/>
              </p:ext>
            </p:extLst>
          </p:nvPr>
        </p:nvGraphicFramePr>
        <p:xfrm>
          <a:off x="6267751" y="2503842"/>
          <a:ext cx="2642494" cy="79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6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56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ca-ES" sz="800" b="1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OPCIONS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BF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1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PRIORITAT</a:t>
                      </a:r>
                    </a:p>
                  </a:txBody>
                  <a:tcPr marL="63305" marR="63305" marT="30163" marB="30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B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Objectius</a:t>
                      </a:r>
                      <a:r>
                        <a:rPr lang="ca-ES" sz="800" b="0" kern="1200" baseline="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transversals i sectorials</a:t>
                      </a:r>
                      <a:endParaRPr lang="ca-ES" sz="800" b="0" kern="1200" noProof="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1,33</a:t>
                      </a:r>
                    </a:p>
                  </a:txBody>
                  <a:tcPr marL="63305" marR="63305" marT="30163" marB="30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Objectius diferents</a:t>
                      </a:r>
                      <a:r>
                        <a:rPr lang="ca-ES" sz="800" b="0" kern="1200" baseline="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sectors</a:t>
                      </a:r>
                      <a:endParaRPr lang="ca-ES" sz="800" b="0" kern="1200" noProof="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1,83</a:t>
                      </a:r>
                    </a:p>
                  </a:txBody>
                  <a:tcPr marL="63305" marR="63305" marT="30163" marB="30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Objectius 1 únic</a:t>
                      </a:r>
                      <a:r>
                        <a:rPr lang="ca-ES" sz="800" b="0" kern="1200" baseline="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sector</a:t>
                      </a:r>
                      <a:endParaRPr lang="ca-ES" sz="800" b="0" kern="1200" noProof="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2,75</a:t>
                      </a:r>
                    </a:p>
                  </a:txBody>
                  <a:tcPr marL="63305" marR="63305" marT="30163" marB="30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0" name="14 Tabla">
            <a:extLst>
              <a:ext uri="{FF2B5EF4-FFF2-40B4-BE49-F238E27FC236}">
                <a16:creationId xmlns:a16="http://schemas.microsoft.com/office/drawing/2014/main" xmlns="" id="{039878C3-91A9-4BD1-9212-208CA6F85A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675346"/>
              </p:ext>
            </p:extLst>
          </p:nvPr>
        </p:nvGraphicFramePr>
        <p:xfrm>
          <a:off x="6267751" y="3643968"/>
          <a:ext cx="2644653" cy="79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34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11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ca-ES" sz="800" b="1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OPCIONS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BF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1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PRIORITAT</a:t>
                      </a:r>
                    </a:p>
                  </a:txBody>
                  <a:tcPr marL="63305" marR="63305" marT="30163" marB="30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B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Innovació en governança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1,38</a:t>
                      </a:r>
                    </a:p>
                  </a:txBody>
                  <a:tcPr marL="63305" marR="63305" marT="30163" marB="30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Innovació tècnica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1,88</a:t>
                      </a:r>
                    </a:p>
                  </a:txBody>
                  <a:tcPr marL="63305" marR="63305" marT="30163" marB="30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Innovació econòmica/comercial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2,25</a:t>
                      </a:r>
                    </a:p>
                  </a:txBody>
                  <a:tcPr marL="63305" marR="63305" marT="30163" marB="30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11" name="15 Tabla">
            <a:extLst>
              <a:ext uri="{FF2B5EF4-FFF2-40B4-BE49-F238E27FC236}">
                <a16:creationId xmlns:a16="http://schemas.microsoft.com/office/drawing/2014/main" xmlns="" id="{F760E1E4-13A9-4CF4-A208-1C77E0DC87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597351"/>
              </p:ext>
            </p:extLst>
          </p:nvPr>
        </p:nvGraphicFramePr>
        <p:xfrm>
          <a:off x="3476056" y="4184028"/>
          <a:ext cx="2459350" cy="79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11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ca-ES" sz="800" b="1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OPCIONS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BFB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1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PRIORITAT</a:t>
                      </a:r>
                    </a:p>
                  </a:txBody>
                  <a:tcPr marL="63305" marR="63305" marT="30163" marB="30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BF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Curt termini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1,67</a:t>
                      </a:r>
                    </a:p>
                  </a:txBody>
                  <a:tcPr marL="63305" marR="63305" marT="30163" marB="30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Mitjà termini</a:t>
                      </a: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1,89</a:t>
                      </a:r>
                    </a:p>
                  </a:txBody>
                  <a:tcPr marL="63305" marR="63305" marT="30163" marB="30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None/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Llarg</a:t>
                      </a:r>
                      <a:r>
                        <a:rPr lang="ca-ES" sz="800" b="0" kern="1200" baseline="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termini</a:t>
                      </a:r>
                      <a:endParaRPr lang="ca-ES" sz="800" b="0" kern="1200" noProof="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84406" marR="84406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a-ES" sz="800" b="0" kern="1200" noProof="0" dirty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2,11</a:t>
                      </a:r>
                    </a:p>
                  </a:txBody>
                  <a:tcPr marL="63305" marR="63305" marT="30163" marB="3016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2" name="2 Flecha derecha">
            <a:extLst>
              <a:ext uri="{FF2B5EF4-FFF2-40B4-BE49-F238E27FC236}">
                <a16:creationId xmlns:a16="http://schemas.microsoft.com/office/drawing/2014/main" xmlns="" id="{000EC261-0ED0-45B5-AEBD-9D68915C1D30}"/>
              </a:ext>
            </a:extLst>
          </p:cNvPr>
          <p:cNvSpPr/>
          <p:nvPr/>
        </p:nvSpPr>
        <p:spPr>
          <a:xfrm>
            <a:off x="3077242" y="2263815"/>
            <a:ext cx="398814" cy="120013"/>
          </a:xfrm>
          <a:prstGeom prst="rightArrow">
            <a:avLst/>
          </a:prstGeom>
          <a:solidFill>
            <a:srgbClr val="6B6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ca-ES"/>
          </a:p>
        </p:txBody>
      </p:sp>
      <p:sp>
        <p:nvSpPr>
          <p:cNvPr id="13" name="16 Flecha derecha">
            <a:extLst>
              <a:ext uri="{FF2B5EF4-FFF2-40B4-BE49-F238E27FC236}">
                <a16:creationId xmlns:a16="http://schemas.microsoft.com/office/drawing/2014/main" xmlns="" id="{035555EE-AB90-4624-A349-96308CB71B46}"/>
              </a:ext>
            </a:extLst>
          </p:cNvPr>
          <p:cNvSpPr/>
          <p:nvPr/>
        </p:nvSpPr>
        <p:spPr>
          <a:xfrm>
            <a:off x="3077242" y="3457567"/>
            <a:ext cx="398814" cy="120013"/>
          </a:xfrm>
          <a:prstGeom prst="rightArrow">
            <a:avLst/>
          </a:prstGeom>
          <a:solidFill>
            <a:srgbClr val="6B6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ca-ES"/>
          </a:p>
        </p:txBody>
      </p:sp>
      <p:sp>
        <p:nvSpPr>
          <p:cNvPr id="14" name="17 Flecha derecha">
            <a:extLst>
              <a:ext uri="{FF2B5EF4-FFF2-40B4-BE49-F238E27FC236}">
                <a16:creationId xmlns:a16="http://schemas.microsoft.com/office/drawing/2014/main" xmlns="" id="{451B6E46-0B09-4260-8702-1C6ADDAF48C5}"/>
              </a:ext>
            </a:extLst>
          </p:cNvPr>
          <p:cNvSpPr/>
          <p:nvPr/>
        </p:nvSpPr>
        <p:spPr>
          <a:xfrm>
            <a:off x="3090963" y="4544069"/>
            <a:ext cx="398814" cy="120013"/>
          </a:xfrm>
          <a:prstGeom prst="rightArrow">
            <a:avLst/>
          </a:prstGeom>
          <a:solidFill>
            <a:srgbClr val="6B6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ca-ES"/>
          </a:p>
        </p:txBody>
      </p:sp>
      <p:sp>
        <p:nvSpPr>
          <p:cNvPr id="15" name="18 Flecha derecha">
            <a:extLst>
              <a:ext uri="{FF2B5EF4-FFF2-40B4-BE49-F238E27FC236}">
                <a16:creationId xmlns:a16="http://schemas.microsoft.com/office/drawing/2014/main" xmlns="" id="{B190AC9C-3BE9-4644-8938-578C0F42327C}"/>
              </a:ext>
            </a:extLst>
          </p:cNvPr>
          <p:cNvSpPr/>
          <p:nvPr/>
        </p:nvSpPr>
        <p:spPr>
          <a:xfrm>
            <a:off x="3090963" y="2863882"/>
            <a:ext cx="3176788" cy="120013"/>
          </a:xfrm>
          <a:prstGeom prst="rightArrow">
            <a:avLst/>
          </a:prstGeom>
          <a:solidFill>
            <a:srgbClr val="6B6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ca-ES"/>
          </a:p>
        </p:txBody>
      </p:sp>
      <p:sp>
        <p:nvSpPr>
          <p:cNvPr id="16" name="19 Flecha derecha">
            <a:extLst>
              <a:ext uri="{FF2B5EF4-FFF2-40B4-BE49-F238E27FC236}">
                <a16:creationId xmlns:a16="http://schemas.microsoft.com/office/drawing/2014/main" xmlns="" id="{D8F643BE-C4C5-4CB4-A2B7-82FB987FB989}"/>
              </a:ext>
            </a:extLst>
          </p:cNvPr>
          <p:cNvSpPr/>
          <p:nvPr/>
        </p:nvSpPr>
        <p:spPr>
          <a:xfrm>
            <a:off x="3090963" y="4004009"/>
            <a:ext cx="3176788" cy="120013"/>
          </a:xfrm>
          <a:prstGeom prst="rightArrow">
            <a:avLst/>
          </a:prstGeom>
          <a:solidFill>
            <a:srgbClr val="6B6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43" tIns="40522" rIns="81043" bIns="40522" rtlCol="0" anchor="ctr"/>
          <a:lstStyle/>
          <a:p>
            <a:pPr algn="ctr"/>
            <a:endParaRPr lang="ca-ES"/>
          </a:p>
        </p:txBody>
      </p:sp>
      <p:sp>
        <p:nvSpPr>
          <p:cNvPr id="17" name="3 Título">
            <a:extLst>
              <a:ext uri="{FF2B5EF4-FFF2-40B4-BE49-F238E27FC236}">
                <a16:creationId xmlns:a16="http://schemas.microsoft.com/office/drawing/2014/main" xmlns="" id="{85722DE6-C7FA-4D2D-A830-E67AE2A1D4B5}"/>
              </a:ext>
            </a:extLst>
          </p:cNvPr>
          <p:cNvSpPr txBox="1">
            <a:spLocks/>
          </p:cNvSpPr>
          <p:nvPr/>
        </p:nvSpPr>
        <p:spPr>
          <a:xfrm>
            <a:off x="227659" y="1093431"/>
            <a:ext cx="6447486" cy="328057"/>
          </a:xfrm>
          <a:prstGeom prst="rect">
            <a:avLst/>
          </a:prstGeom>
        </p:spPr>
        <p:txBody>
          <a:bodyPr vert="horz" lIns="81043" tIns="40522" rIns="81043" bIns="40522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SESSIONS DE VALIDACIÓ DE LA </a:t>
            </a:r>
            <a:r>
              <a:rPr lang="ca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MeTACC</a:t>
            </a:r>
            <a:endParaRPr lang="ca-ES" sz="16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1 Título">
            <a:extLst>
              <a:ext uri="{FF2B5EF4-FFF2-40B4-BE49-F238E27FC236}">
                <a16:creationId xmlns:a16="http://schemas.microsoft.com/office/drawing/2014/main" xmlns="" id="{ABF3B9E8-ADC9-4F50-B24B-6104A4D5D2DF}"/>
              </a:ext>
            </a:extLst>
          </p:cNvPr>
          <p:cNvSpPr txBox="1">
            <a:spLocks/>
          </p:cNvSpPr>
          <p:nvPr/>
        </p:nvSpPr>
        <p:spPr>
          <a:xfrm>
            <a:off x="200473" y="15041"/>
            <a:ext cx="8939336" cy="943610"/>
          </a:xfrm>
          <a:prstGeom prst="rect">
            <a:avLst/>
          </a:prstGeom>
        </p:spPr>
        <p:txBody>
          <a:bodyPr vert="horz" lIns="81043" tIns="40522" rIns="81043" bIns="40522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ca-ES" sz="2800" dirty="0"/>
              <a:t>Procés participatiu per a l’elaboració de l’Estratègia i els Plans d’Acció per a l’adaptació al canvi climàtic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3485522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85065" y="1657367"/>
            <a:ext cx="7596554" cy="2830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5" name="3 Título"/>
          <p:cNvSpPr txBox="1">
            <a:spLocks/>
          </p:cNvSpPr>
          <p:nvPr/>
        </p:nvSpPr>
        <p:spPr>
          <a:xfrm>
            <a:off x="212248" y="1063432"/>
            <a:ext cx="6447486" cy="328057"/>
          </a:xfrm>
          <a:prstGeom prst="rect">
            <a:avLst/>
          </a:prstGeom>
        </p:spPr>
        <p:txBody>
          <a:bodyPr vert="horz" lIns="81043" tIns="40522" rIns="81043" bIns="40522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SESSIONS DE RETORN</a:t>
            </a:r>
          </a:p>
        </p:txBody>
      </p:sp>
      <p:grpSp>
        <p:nvGrpSpPr>
          <p:cNvPr id="2" name="2 Grupo"/>
          <p:cNvGrpSpPr/>
          <p:nvPr/>
        </p:nvGrpSpPr>
        <p:grpSpPr>
          <a:xfrm>
            <a:off x="760056" y="1977925"/>
            <a:ext cx="1763244" cy="1281172"/>
            <a:chOff x="3997910" y="2660297"/>
            <a:chExt cx="1910181" cy="1537406"/>
          </a:xfrm>
        </p:grpSpPr>
        <p:grpSp>
          <p:nvGrpSpPr>
            <p:cNvPr id="4" name="4 Grupo"/>
            <p:cNvGrpSpPr/>
            <p:nvPr/>
          </p:nvGrpSpPr>
          <p:grpSpPr>
            <a:xfrm>
              <a:off x="3997910" y="3202360"/>
              <a:ext cx="1910181" cy="995343"/>
              <a:chOff x="6653938" y="995289"/>
              <a:chExt cx="1910181" cy="995343"/>
            </a:xfrm>
          </p:grpSpPr>
          <p:sp>
            <p:nvSpPr>
              <p:cNvPr id="12" name="8 Rectángulo redondeado"/>
              <p:cNvSpPr/>
              <p:nvPr/>
            </p:nvSpPr>
            <p:spPr>
              <a:xfrm>
                <a:off x="6653938" y="995289"/>
                <a:ext cx="1910181" cy="995343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9 Rectángulo"/>
              <p:cNvSpPr/>
              <p:nvPr/>
            </p:nvSpPr>
            <p:spPr>
              <a:xfrm>
                <a:off x="6676844" y="1231483"/>
                <a:ext cx="1864369" cy="73624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3825" tIns="72000" rIns="123825" bIns="108000" numCol="1" spcCol="1270" anchor="t" anchorCtr="0">
                <a:noAutofit/>
              </a:bodyPr>
              <a:lstStyle/>
              <a:p>
                <a:pPr marL="161806" lvl="1" indent="-161806" defTabSz="433356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ca-ES" sz="1000" dirty="0">
                    <a:latin typeface="Calibri" panose="020F0502020204030204" pitchFamily="34" charset="0"/>
                  </a:rPr>
                  <a:t>Sessió de retorn a la </a:t>
                </a:r>
                <a:r>
                  <a:rPr lang="ca-ES" sz="1000" dirty="0" err="1">
                    <a:latin typeface="Calibri" panose="020F0502020204030204" pitchFamily="34" charset="0"/>
                  </a:rPr>
                  <a:t>MeTACC</a:t>
                </a:r>
                <a:endParaRPr lang="ca-ES" sz="1000" dirty="0"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6" name="5 Grupo"/>
            <p:cNvGrpSpPr/>
            <p:nvPr/>
          </p:nvGrpSpPr>
          <p:grpSpPr>
            <a:xfrm>
              <a:off x="4295819" y="2660297"/>
              <a:ext cx="1510174" cy="699610"/>
              <a:chOff x="6951847" y="453226"/>
              <a:chExt cx="1510174" cy="699610"/>
            </a:xfrm>
          </p:grpSpPr>
          <p:sp>
            <p:nvSpPr>
              <p:cNvPr id="10" name="6 Rectángulo redondeado"/>
              <p:cNvSpPr/>
              <p:nvPr/>
            </p:nvSpPr>
            <p:spPr>
              <a:xfrm>
                <a:off x="6951847" y="453226"/>
                <a:ext cx="1510174" cy="699610"/>
              </a:xfrm>
              <a:prstGeom prst="roundRect">
                <a:avLst>
                  <a:gd name="adj" fmla="val 10000"/>
                </a:avLst>
              </a:prstGeom>
              <a:gradFill flip="none" rotWithShape="1">
                <a:gsLst>
                  <a:gs pos="0">
                    <a:srgbClr val="F4EE00"/>
                  </a:gs>
                  <a:gs pos="50000">
                    <a:srgbClr val="FF9900"/>
                  </a:gs>
                  <a:gs pos="100000">
                    <a:srgbClr val="FF0000"/>
                  </a:gs>
                </a:gsLst>
                <a:lin ang="0" scaled="1"/>
                <a:tileRect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7 Rectángulo"/>
              <p:cNvSpPr/>
              <p:nvPr/>
            </p:nvSpPr>
            <p:spPr>
              <a:xfrm>
                <a:off x="6972338" y="473717"/>
                <a:ext cx="1469192" cy="65862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100" tIns="25400" rIns="38100" bIns="25400" numCol="1" spcCol="1270" anchor="ctr" anchorCtr="0">
                <a:noAutofit/>
              </a:bodyPr>
              <a:lstStyle/>
              <a:p>
                <a:pPr algn="ctr" defTabSz="78792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a-ES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RETORN</a:t>
                </a:r>
              </a:p>
            </p:txBody>
          </p:sp>
        </p:grpSp>
      </p:grpSp>
      <p:sp>
        <p:nvSpPr>
          <p:cNvPr id="14" name="3 Título"/>
          <p:cNvSpPr txBox="1">
            <a:spLocks/>
          </p:cNvSpPr>
          <p:nvPr/>
        </p:nvSpPr>
        <p:spPr>
          <a:xfrm>
            <a:off x="3760486" y="2021684"/>
            <a:ext cx="4721132" cy="1159053"/>
          </a:xfrm>
          <a:prstGeom prst="rect">
            <a:avLst/>
          </a:prstGeom>
        </p:spPr>
        <p:txBody>
          <a:bodyPr vert="horz" wrap="square" lIns="81043" tIns="40522" rIns="81043" bIns="40522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532"/>
              </a:spcBef>
              <a:spcAft>
                <a:spcPts val="532"/>
              </a:spcAft>
            </a:pPr>
            <a:r>
              <a:rPr lang="ca-ES" sz="1400" b="0" dirty="0">
                <a:solidFill>
                  <a:schemeClr val="tx1"/>
                </a:solidFill>
                <a:latin typeface="Calibri" panose="020F0502020204030204" pitchFamily="34" charset="0"/>
              </a:rPr>
              <a:t>Finalment, i com a punt imprescindible de tot procés participatiu i concreció de la necessària rendició de comptes, es realitzarà una sessió de retorn a la </a:t>
            </a:r>
            <a:r>
              <a:rPr lang="ca-ES" sz="1400" b="0" dirty="0" err="1">
                <a:solidFill>
                  <a:schemeClr val="tx1"/>
                </a:solidFill>
                <a:latin typeface="Calibri" panose="020F0502020204030204" pitchFamily="34" charset="0"/>
              </a:rPr>
              <a:t>MeTACC</a:t>
            </a:r>
            <a:r>
              <a:rPr lang="ca-ES" sz="1400" b="0" dirty="0">
                <a:solidFill>
                  <a:schemeClr val="tx1"/>
                </a:solidFill>
                <a:latin typeface="Calibri" panose="020F0502020204030204" pitchFamily="34" charset="0"/>
              </a:rPr>
              <a:t> per donar a conèixer l’Estratègia i el Pla d’Acció elaborat per l’equip tècnic a partir dels resultats del procés participatiu.</a:t>
            </a:r>
          </a:p>
        </p:txBody>
      </p:sp>
      <p:sp>
        <p:nvSpPr>
          <p:cNvPr id="18" name="1 Título">
            <a:extLst>
              <a:ext uri="{FF2B5EF4-FFF2-40B4-BE49-F238E27FC236}">
                <a16:creationId xmlns:a16="http://schemas.microsoft.com/office/drawing/2014/main" xmlns="" id="{E9E5026D-67CC-4057-81FC-587D813A2044}"/>
              </a:ext>
            </a:extLst>
          </p:cNvPr>
          <p:cNvSpPr txBox="1">
            <a:spLocks/>
          </p:cNvSpPr>
          <p:nvPr/>
        </p:nvSpPr>
        <p:spPr>
          <a:xfrm>
            <a:off x="200473" y="15041"/>
            <a:ext cx="8939336" cy="943610"/>
          </a:xfrm>
          <a:prstGeom prst="rect">
            <a:avLst/>
          </a:prstGeom>
        </p:spPr>
        <p:txBody>
          <a:bodyPr vert="horz" lIns="81043" tIns="40522" rIns="81043" bIns="40522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1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ca-ES" sz="2800" dirty="0"/>
              <a:t>Procés participatiu per a l’elaboració de l’Estratègia i els Plans d’Acció per a l’adaptació al canvi climàtic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15355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/>
              <a:t>Moltes gràcies </a:t>
            </a:r>
            <a:br>
              <a:rPr lang="ca-ES"/>
            </a:br>
            <a:r>
              <a:rPr lang="ca-ES"/>
              <a:t>per la seva atenció</a:t>
            </a:r>
          </a:p>
        </p:txBody>
      </p:sp>
      <p:pic>
        <p:nvPicPr>
          <p:cNvPr id="3" name="2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45532"/>
            <a:ext cx="192405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4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7931224" cy="952500"/>
          </a:xfrm>
        </p:spPr>
        <p:txBody>
          <a:bodyPr>
            <a:normAutofit/>
          </a:bodyPr>
          <a:lstStyle/>
          <a:p>
            <a:r>
              <a:rPr lang="ca-ES" dirty="0" smtClean="0"/>
              <a:t>METACC Alt Penedès. Organització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94656"/>
            <a:ext cx="8424936" cy="46203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a-ES" dirty="0" smtClean="0"/>
              <a:t>En la primera fase del projecte s’han plantejat </a:t>
            </a:r>
            <a:r>
              <a:rPr lang="ca-ES" b="1" dirty="0" smtClean="0"/>
              <a:t>3 sessions</a:t>
            </a:r>
            <a:r>
              <a:rPr lang="ca-ES" dirty="0" smtClean="0"/>
              <a:t>: </a:t>
            </a:r>
            <a:endParaRPr lang="es-ES" dirty="0" smtClean="0"/>
          </a:p>
          <a:p>
            <a:pPr lvl="0"/>
            <a:r>
              <a:rPr lang="ca-ES" sz="5100" b="1" dirty="0" smtClean="0"/>
              <a:t>Sessió 1.</a:t>
            </a:r>
            <a:r>
              <a:rPr lang="ca-ES" sz="5100" dirty="0" smtClean="0"/>
              <a:t> Objectius i organització de les meses de participació</a:t>
            </a:r>
            <a:endParaRPr lang="es-ES" sz="5100" dirty="0" smtClean="0"/>
          </a:p>
          <a:p>
            <a:pPr lvl="0"/>
            <a:r>
              <a:rPr lang="ca-ES" sz="5100" b="1" dirty="0" smtClean="0"/>
              <a:t>Sessió 2.</a:t>
            </a:r>
            <a:r>
              <a:rPr lang="ca-ES" sz="5100" dirty="0" smtClean="0"/>
              <a:t> Riscos prioritaris i els seus efectes. Estat de l’art, aprofundiment i valoració</a:t>
            </a:r>
            <a:endParaRPr lang="es-ES" sz="5100" dirty="0" smtClean="0"/>
          </a:p>
          <a:p>
            <a:pPr lvl="0"/>
            <a:r>
              <a:rPr lang="ca-ES" sz="5100" b="1" dirty="0" smtClean="0"/>
              <a:t>Sessió 3.</a:t>
            </a:r>
            <a:r>
              <a:rPr lang="ca-ES" sz="5100" dirty="0" smtClean="0"/>
              <a:t> Conseqüències: impactes i oportunitats. Propostes d’actuació</a:t>
            </a:r>
            <a:endParaRPr lang="es-ES" sz="5100" dirty="0" smtClean="0"/>
          </a:p>
          <a:p>
            <a:pPr>
              <a:buNone/>
            </a:pPr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591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7300"/>
            <a:ext cx="8229600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a-ES" sz="3500" dirty="0" smtClean="0"/>
              <a:t>Sessió 1. </a:t>
            </a:r>
            <a:r>
              <a:rPr lang="ca-ES" sz="3500" cap="all" dirty="0" smtClean="0"/>
              <a:t>Objectius i organització de les meses de participació</a:t>
            </a:r>
          </a:p>
          <a:p>
            <a:r>
              <a:rPr lang="ca-ES" sz="2000" b="1" dirty="0" smtClean="0"/>
              <a:t>Constitució</a:t>
            </a:r>
            <a:r>
              <a:rPr lang="ca-ES" sz="2000" dirty="0" smtClean="0"/>
              <a:t> formal de la METACC del Penedès</a:t>
            </a:r>
          </a:p>
          <a:p>
            <a:r>
              <a:rPr lang="ca-ES" sz="2000" dirty="0" smtClean="0"/>
              <a:t>Presentació dels </a:t>
            </a:r>
            <a:r>
              <a:rPr lang="ca-ES" sz="2000" b="1" dirty="0" smtClean="0"/>
              <a:t>resultats de les diagnosis </a:t>
            </a:r>
            <a:r>
              <a:rPr lang="ca-ES" sz="2000" dirty="0" smtClean="0"/>
              <a:t>realitzades en les fases anteriors del CLINOMICS</a:t>
            </a:r>
          </a:p>
          <a:p>
            <a:r>
              <a:rPr lang="ca-ES" sz="2000" dirty="0" smtClean="0"/>
              <a:t>Presentació del plantejament i </a:t>
            </a:r>
            <a:r>
              <a:rPr lang="ca-ES" sz="2000" b="1" dirty="0" smtClean="0"/>
              <a:t>funcionament de les meses </a:t>
            </a:r>
            <a:r>
              <a:rPr lang="ca-ES" sz="2000" dirty="0" smtClean="0"/>
              <a:t>de participació</a:t>
            </a:r>
          </a:p>
          <a:p>
            <a:r>
              <a:rPr lang="ca-ES" sz="2000" b="1" dirty="0" smtClean="0"/>
              <a:t>Identificació participada de riscos i temes prioritaris </a:t>
            </a:r>
            <a:r>
              <a:rPr lang="ca-ES" sz="2000" dirty="0" smtClean="0"/>
              <a:t>en els que incidir des del CLINOMICS. Focalització</a:t>
            </a:r>
            <a:r>
              <a:rPr lang="es-ES" sz="2000" dirty="0" smtClean="0"/>
              <a:t>.</a:t>
            </a:r>
          </a:p>
          <a:p>
            <a:endParaRPr lang="es-ES" sz="2200" dirty="0" smtClean="0"/>
          </a:p>
          <a:p>
            <a:endParaRPr lang="ca-ES" sz="2200" dirty="0" smtClean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7931224" cy="952500"/>
          </a:xfrm>
        </p:spPr>
        <p:txBody>
          <a:bodyPr>
            <a:normAutofit/>
          </a:bodyPr>
          <a:lstStyle/>
          <a:p>
            <a:r>
              <a:rPr lang="ca-ES" dirty="0" smtClean="0"/>
              <a:t>METACC Alt Penedès. Contingut sessions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591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5292"/>
            <a:ext cx="8496944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a-ES" sz="3200" dirty="0" smtClean="0"/>
              <a:t>Sessió 2. RISCOS PRIORITARIS I ELS SEUS EFECTES. ESTAT DE L'ART, APROFUNDIMENT I VALORACIÓ</a:t>
            </a:r>
          </a:p>
          <a:p>
            <a:r>
              <a:rPr lang="ca-ES" sz="2000" dirty="0" smtClean="0"/>
              <a:t>Exposició de la situació actual i previsible al Penedès pel que fa a la </a:t>
            </a:r>
            <a:r>
              <a:rPr lang="ca-ES" sz="2000" b="1" dirty="0" smtClean="0"/>
              <a:t>diagnosi dels riscos identificats com a prioritaris</a:t>
            </a:r>
            <a:endParaRPr lang="ca-ES" sz="2000" dirty="0" smtClean="0"/>
          </a:p>
          <a:p>
            <a:r>
              <a:rPr lang="ca-ES" sz="2000" b="1" dirty="0" smtClean="0"/>
              <a:t>Estudis de cas i experiències</a:t>
            </a:r>
            <a:r>
              <a:rPr lang="ca-ES" sz="2000" dirty="0" smtClean="0"/>
              <a:t> per part d'agents que hi esteu treballant per tal de </a:t>
            </a:r>
            <a:r>
              <a:rPr lang="ca-ES" sz="2000" b="1" dirty="0" smtClean="0"/>
              <a:t>compartir coneixement</a:t>
            </a:r>
            <a:r>
              <a:rPr lang="ca-ES" sz="2000" dirty="0" smtClean="0"/>
              <a:t>. (sector </a:t>
            </a:r>
            <a:r>
              <a:rPr lang="ca-ES" sz="2000" dirty="0" err="1" smtClean="0"/>
              <a:t>forestal-ramader</a:t>
            </a:r>
            <a:r>
              <a:rPr lang="ca-ES" sz="2000" dirty="0" smtClean="0"/>
              <a:t>, turístic, </a:t>
            </a:r>
            <a:r>
              <a:rPr lang="ca-ES" sz="2000" dirty="0" err="1" smtClean="0"/>
              <a:t>agrícola-vitivinícola</a:t>
            </a:r>
            <a:r>
              <a:rPr lang="ca-ES" sz="2000" dirty="0" smtClean="0"/>
              <a:t>)</a:t>
            </a:r>
          </a:p>
          <a:p>
            <a:r>
              <a:rPr lang="ca-ES" sz="2000" dirty="0" smtClean="0"/>
              <a:t>Treball en </a:t>
            </a:r>
            <a:r>
              <a:rPr lang="ca-ES" sz="2000" b="1" dirty="0" smtClean="0"/>
              <a:t>meses temàtiques</a:t>
            </a:r>
            <a:r>
              <a:rPr lang="ca-ES" sz="2000" dirty="0" smtClean="0"/>
              <a:t> per aprofundir en la </a:t>
            </a:r>
            <a:r>
              <a:rPr lang="ca-ES" sz="2000" b="1" dirty="0" smtClean="0"/>
              <a:t>valoració dels riscos prioritaris i els efectes</a:t>
            </a:r>
            <a:r>
              <a:rPr lang="ca-ES" sz="2000" dirty="0" smtClean="0"/>
              <a:t> que comportaran per a l’activitat agrícola i vitivinícola, per al turisme i per al sector forestal</a:t>
            </a:r>
          </a:p>
          <a:p>
            <a:pPr>
              <a:buNone/>
            </a:pPr>
            <a:endParaRPr lang="ca-ES" sz="2700" dirty="0" smtClean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7931224" cy="952500"/>
          </a:xfrm>
        </p:spPr>
        <p:txBody>
          <a:bodyPr>
            <a:normAutofit/>
          </a:bodyPr>
          <a:lstStyle/>
          <a:p>
            <a:r>
              <a:rPr lang="ca-ES" dirty="0" smtClean="0"/>
              <a:t>METACC Alt Penedès. Contingut sessions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591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5292"/>
            <a:ext cx="8496944" cy="4464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a-ES" sz="3200" dirty="0" smtClean="0"/>
              <a:t>Sessió 3. </a:t>
            </a:r>
            <a:r>
              <a:rPr lang="ca-ES" sz="3200" cap="all" dirty="0" smtClean="0"/>
              <a:t>Conseqüències: IMPACTES I OPORTUNITATS. </a:t>
            </a:r>
            <a:r>
              <a:rPr lang="ca-ES" sz="3200" dirty="0" smtClean="0"/>
              <a:t>PROPOSTES D’ACTUACIÓ</a:t>
            </a:r>
            <a:endParaRPr lang="ca-ES" sz="3200" cap="all" dirty="0" smtClean="0"/>
          </a:p>
          <a:p>
            <a:endParaRPr lang="ca-ES" sz="2000" b="1" dirty="0" smtClean="0"/>
          </a:p>
          <a:p>
            <a:r>
              <a:rPr lang="ca-ES" sz="2000" b="1" dirty="0" smtClean="0"/>
              <a:t>Estudis de cas i experiències</a:t>
            </a:r>
            <a:r>
              <a:rPr lang="ca-ES" sz="2000" dirty="0" smtClean="0"/>
              <a:t> per part d'agents que hi esteu treballant per tal de </a:t>
            </a:r>
            <a:r>
              <a:rPr lang="ca-ES" sz="2000" b="1" dirty="0" smtClean="0"/>
              <a:t>compartir coneixement</a:t>
            </a:r>
            <a:r>
              <a:rPr lang="ca-ES" sz="2000" dirty="0" smtClean="0"/>
              <a:t>. (sector </a:t>
            </a:r>
            <a:r>
              <a:rPr lang="ca-ES" sz="2000" dirty="0" err="1" smtClean="0"/>
              <a:t>agrícola-vitivinícola</a:t>
            </a:r>
            <a:r>
              <a:rPr lang="ca-ES" sz="2000" dirty="0" smtClean="0"/>
              <a:t> i turístic)</a:t>
            </a:r>
          </a:p>
          <a:p>
            <a:endParaRPr lang="ca-ES" sz="2000" dirty="0" smtClean="0"/>
          </a:p>
          <a:p>
            <a:pPr lvl="0"/>
            <a:r>
              <a:rPr lang="ca-ES" sz="2000" dirty="0" smtClean="0"/>
              <a:t>Treball </a:t>
            </a:r>
            <a:r>
              <a:rPr lang="ca-ES" sz="2000" b="1" dirty="0" smtClean="0"/>
              <a:t>individual</a:t>
            </a:r>
            <a:r>
              <a:rPr lang="ca-ES" sz="2000" dirty="0" smtClean="0"/>
              <a:t> i posteriorment en </a:t>
            </a:r>
            <a:r>
              <a:rPr lang="ca-ES" sz="2000" b="1" dirty="0" smtClean="0"/>
              <a:t>meses. </a:t>
            </a:r>
            <a:r>
              <a:rPr lang="ca-ES" sz="2000" dirty="0" smtClean="0"/>
              <a:t>A partir dels riscos i les seves conseqüències, identificades en anteriors sessions, </a:t>
            </a:r>
            <a:r>
              <a:rPr lang="ca-ES" sz="2000" b="1" dirty="0" smtClean="0"/>
              <a:t>plantejar propostes d’actuació</a:t>
            </a:r>
            <a:r>
              <a:rPr lang="ca-ES" sz="2000" dirty="0" smtClean="0"/>
              <a:t> als sectors agrícola i vitivinícola, per al turisme i per al sector forestal</a:t>
            </a:r>
            <a:endParaRPr lang="es-ES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es-ES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ca-ES" sz="2700" dirty="0" smtClean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7931224" cy="952500"/>
          </a:xfrm>
        </p:spPr>
        <p:txBody>
          <a:bodyPr>
            <a:normAutofit/>
          </a:bodyPr>
          <a:lstStyle/>
          <a:p>
            <a:r>
              <a:rPr lang="ca-ES" dirty="0" smtClean="0"/>
              <a:t>METACC Alt Penedès. Contingut sessions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591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865"/>
            <a:ext cx="7931224" cy="952500"/>
          </a:xfrm>
        </p:spPr>
        <p:txBody>
          <a:bodyPr>
            <a:normAutofit/>
          </a:bodyPr>
          <a:lstStyle/>
          <a:p>
            <a:r>
              <a:rPr lang="es-ES" dirty="0" smtClean="0"/>
              <a:t>METACC </a:t>
            </a:r>
            <a:r>
              <a:rPr lang="es-ES" dirty="0" err="1" smtClean="0"/>
              <a:t>Alt</a:t>
            </a:r>
            <a:r>
              <a:rPr lang="es-ES" dirty="0" smtClean="0"/>
              <a:t> </a:t>
            </a:r>
            <a:r>
              <a:rPr lang="es-ES" dirty="0" err="1" smtClean="0"/>
              <a:t>Penedès</a:t>
            </a:r>
            <a:r>
              <a:rPr lang="es-ES" dirty="0" smtClean="0"/>
              <a:t>. </a:t>
            </a:r>
            <a:r>
              <a:rPr lang="es-ES" dirty="0" err="1" smtClean="0"/>
              <a:t>Dades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9308"/>
            <a:ext cx="8435280" cy="3396208"/>
          </a:xfrm>
        </p:spPr>
        <p:txBody>
          <a:bodyPr>
            <a:normAutofit/>
          </a:bodyPr>
          <a:lstStyle/>
          <a:p>
            <a:r>
              <a:rPr lang="es-ES" dirty="0" smtClean="0"/>
              <a:t>3 </a:t>
            </a:r>
            <a:r>
              <a:rPr lang="es-ES" dirty="0" err="1" smtClean="0"/>
              <a:t>sessions</a:t>
            </a:r>
            <a:endParaRPr lang="es-ES" dirty="0" smtClean="0"/>
          </a:p>
          <a:p>
            <a:r>
              <a:rPr lang="es-ES" dirty="0" smtClean="0"/>
              <a:t>82 </a:t>
            </a:r>
            <a:r>
              <a:rPr lang="es-ES" dirty="0" err="1" smtClean="0"/>
              <a:t>participants</a:t>
            </a:r>
            <a:endParaRPr lang="es-ES" dirty="0" smtClean="0"/>
          </a:p>
          <a:p>
            <a:pPr>
              <a:buNone/>
            </a:pPr>
            <a:r>
              <a:rPr lang="es-ES" dirty="0" err="1" smtClean="0"/>
              <a:t>D’ens</a:t>
            </a:r>
            <a:r>
              <a:rPr lang="es-ES" dirty="0" smtClean="0"/>
              <a:t> </a:t>
            </a:r>
            <a:r>
              <a:rPr lang="es-ES" dirty="0" err="1" smtClean="0"/>
              <a:t>locals</a:t>
            </a:r>
            <a:r>
              <a:rPr lang="es-ES" dirty="0" smtClean="0"/>
              <a:t>, </a:t>
            </a:r>
            <a:r>
              <a:rPr lang="es-ES" dirty="0" err="1" smtClean="0"/>
              <a:t>ens</a:t>
            </a:r>
            <a:r>
              <a:rPr lang="es-ES" dirty="0" smtClean="0"/>
              <a:t> </a:t>
            </a:r>
            <a:r>
              <a:rPr lang="es-ES" dirty="0" err="1" smtClean="0"/>
              <a:t>supramunicipals</a:t>
            </a:r>
            <a:r>
              <a:rPr lang="es-ES" dirty="0" smtClean="0"/>
              <a:t>, </a:t>
            </a:r>
            <a:r>
              <a:rPr lang="es-ES" dirty="0" err="1" smtClean="0"/>
              <a:t>entitats</a:t>
            </a:r>
            <a:r>
              <a:rPr lang="es-ES" dirty="0" smtClean="0"/>
              <a:t> i </a:t>
            </a:r>
            <a:r>
              <a:rPr lang="es-ES" dirty="0" err="1" smtClean="0"/>
              <a:t>empreses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785492"/>
            <a:ext cx="7271741" cy="278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912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PowerpointClinomi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rt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ancam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PlantillaPowerpointClinomics</Template>
  <TotalTime>564</TotalTime>
  <Words>4207</Words>
  <Application>Microsoft Office PowerPoint</Application>
  <PresentationFormat>Presentación en pantalla (16:10)</PresentationFormat>
  <Paragraphs>979</Paragraphs>
  <Slides>44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44</vt:i4>
      </vt:variant>
    </vt:vector>
  </HeadingPairs>
  <TitlesOfParts>
    <vt:vector size="47" baseType="lpstr">
      <vt:lpstr>PlantillaPowerpointClinomics</vt:lpstr>
      <vt:lpstr>Portada</vt:lpstr>
      <vt:lpstr>Tancament</vt:lpstr>
      <vt:lpstr>Presentación de PowerPoint</vt:lpstr>
      <vt:lpstr>MeTACC i MeSACC (Meses Territorials i Sectorials d’Adaptació al Canvi Climàtic) </vt:lpstr>
      <vt:lpstr>METACC Alt Penedès</vt:lpstr>
      <vt:lpstr>METACC Alt Penedès. Calendari</vt:lpstr>
      <vt:lpstr>METACC Alt Penedès. Organització</vt:lpstr>
      <vt:lpstr>METACC Alt Penedès. Contingut sessions</vt:lpstr>
      <vt:lpstr>METACC Alt Penedès. Contingut sessions</vt:lpstr>
      <vt:lpstr>METACC Alt Penedès. Contingut sessions</vt:lpstr>
      <vt:lpstr>METACC Alt Penedès. Dades </vt:lpstr>
      <vt:lpstr>METACC Alt Penedès. Resultats</vt:lpstr>
      <vt:lpstr>1.RISCOS I TEMES IDENTIFICATS PRIORITARIS</vt:lpstr>
      <vt:lpstr>2.CONSEQÜÈNCIES: IMPACTES NEGATIUS I OPORTUNITATS IDENTIFICATS</vt:lpstr>
      <vt:lpstr>3.PROPOSTES D’ACTUACIÓ PRIORITÀRIES</vt:lpstr>
      <vt:lpstr>3. ALTRES PROPOSTES D’ACTUACIÓ</vt:lpstr>
      <vt:lpstr>4.NECESSITATS ACCIONS FORMATIVES</vt:lpstr>
      <vt:lpstr>Moltes gràcies  per la seva atenció</vt:lpstr>
      <vt:lpstr>MeTACC RB Montseny</vt:lpstr>
      <vt:lpstr>MeTACC RB Montseny. Procés </vt:lpstr>
      <vt:lpstr>MeTACC RB Montseny. Persones. </vt:lpstr>
      <vt:lpstr>MeTACC RB Montseny. Resultats</vt:lpstr>
      <vt:lpstr>La visió: Quina Reserva de la Biosfera volem? </vt:lpstr>
      <vt:lpstr>MeTACC RB Montseny. Resultats</vt:lpstr>
      <vt:lpstr>MeTACC RB Montseny. Resultats</vt:lpstr>
      <vt:lpstr>MeTACC RB Montseny. Resultats</vt:lpstr>
      <vt:lpstr>MeTACC RB Montseny. Resultats</vt:lpstr>
      <vt:lpstr>MeTACC RB Montseny. Resultats</vt:lpstr>
      <vt:lpstr>MeTACC RB Montseny. Resultats</vt:lpstr>
      <vt:lpstr>MeTACC RB Montseny. Resultats</vt:lpstr>
      <vt:lpstr>Moltes gràcies  per la vostra atenció!</vt:lpstr>
      <vt:lpstr>MeTACC Terres de l’Ebre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Moltes gràcies  per la seva atenció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</dc:creator>
  <cp:lastModifiedBy>Reuniones Vilarnau</cp:lastModifiedBy>
  <cp:revision>39</cp:revision>
  <dcterms:created xsi:type="dcterms:W3CDTF">2016-11-03T19:50:58Z</dcterms:created>
  <dcterms:modified xsi:type="dcterms:W3CDTF">2018-03-15T08:58:49Z</dcterms:modified>
</cp:coreProperties>
</file>